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 id="2147483852" r:id="rId2"/>
  </p:sldMasterIdLst>
  <p:notesMasterIdLst>
    <p:notesMasterId r:id="rId52"/>
  </p:notesMasterIdLst>
  <p:sldIdLst>
    <p:sldId id="258" r:id="rId3"/>
    <p:sldId id="259" r:id="rId4"/>
    <p:sldId id="267" r:id="rId5"/>
    <p:sldId id="256" r:id="rId6"/>
    <p:sldId id="289" r:id="rId7"/>
    <p:sldId id="271" r:id="rId8"/>
    <p:sldId id="297" r:id="rId9"/>
    <p:sldId id="288" r:id="rId10"/>
    <p:sldId id="298" r:id="rId11"/>
    <p:sldId id="295" r:id="rId12"/>
    <p:sldId id="279" r:id="rId13"/>
    <p:sldId id="299" r:id="rId14"/>
    <p:sldId id="275" r:id="rId15"/>
    <p:sldId id="296" r:id="rId16"/>
    <p:sldId id="276" r:id="rId17"/>
    <p:sldId id="331" r:id="rId18"/>
    <p:sldId id="294" r:id="rId19"/>
    <p:sldId id="265" r:id="rId20"/>
    <p:sldId id="305" r:id="rId21"/>
    <p:sldId id="308" r:id="rId22"/>
    <p:sldId id="301" r:id="rId23"/>
    <p:sldId id="300" r:id="rId24"/>
    <p:sldId id="309" r:id="rId25"/>
    <p:sldId id="311" r:id="rId26"/>
    <p:sldId id="312" r:id="rId27"/>
    <p:sldId id="313" r:id="rId28"/>
    <p:sldId id="329" r:id="rId29"/>
    <p:sldId id="330" r:id="rId30"/>
    <p:sldId id="307" r:id="rId31"/>
    <p:sldId id="302" r:id="rId32"/>
    <p:sldId id="303" r:id="rId33"/>
    <p:sldId id="314" r:id="rId34"/>
    <p:sldId id="310" r:id="rId35"/>
    <p:sldId id="315" r:id="rId36"/>
    <p:sldId id="316" r:id="rId37"/>
    <p:sldId id="317" r:id="rId38"/>
    <p:sldId id="318" r:id="rId39"/>
    <p:sldId id="319" r:id="rId40"/>
    <p:sldId id="320" r:id="rId41"/>
    <p:sldId id="321" r:id="rId42"/>
    <p:sldId id="306" r:id="rId43"/>
    <p:sldId id="323" r:id="rId44"/>
    <p:sldId id="324" r:id="rId45"/>
    <p:sldId id="325" r:id="rId46"/>
    <p:sldId id="322" r:id="rId47"/>
    <p:sldId id="326" r:id="rId48"/>
    <p:sldId id="327" r:id="rId49"/>
    <p:sldId id="328" r:id="rId50"/>
    <p:sldId id="28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10" autoAdjust="0"/>
    <p:restoredTop sz="85671" autoAdjust="0"/>
  </p:normalViewPr>
  <p:slideViewPr>
    <p:cSldViewPr snapToGrid="0">
      <p:cViewPr>
        <p:scale>
          <a:sx n="62" d="100"/>
          <a:sy n="62" d="100"/>
        </p:scale>
        <p:origin x="76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solidFill>
                <a:schemeClr val="bg1">
                  <a:lumMod val="85000"/>
                </a:schemeClr>
              </a:solidFill>
            </a:rPr>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solidFill>
                <a:schemeClr val="bg1">
                  <a:lumMod val="85000"/>
                </a:schemeClr>
              </a:solidFill>
            </a:rPr>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solidFill>
                <a:schemeClr val="bg1">
                  <a:lumMod val="85000"/>
                </a:schemeClr>
              </a:solidFill>
            </a:rPr>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solidFill>
                <a:schemeClr val="bg1">
                  <a:lumMod val="85000"/>
                </a:schemeClr>
              </a:solidFill>
            </a:rPr>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solidFill>
                <a:schemeClr val="bg1">
                  <a:lumMod val="85000"/>
                </a:schemeClr>
              </a:solidFill>
            </a:rPr>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solidFill>
                <a:schemeClr val="bg1">
                  <a:lumMod val="85000"/>
                </a:schemeClr>
              </a:solidFill>
            </a:rPr>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solidFill>
                <a:schemeClr val="bg1">
                  <a:lumMod val="85000"/>
                </a:schemeClr>
              </a:solidFill>
            </a:rPr>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solidFill>
                <a:schemeClr val="bg1">
                  <a:lumMod val="85000"/>
                </a:schemeClr>
              </a:solidFill>
            </a:rPr>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solidFill>
                <a:schemeClr val="bg1">
                  <a:lumMod val="85000"/>
                </a:schemeClr>
              </a:solidFill>
            </a:rPr>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solidFill>
                <a:schemeClr val="bg1">
                  <a:lumMod val="85000"/>
                </a:schemeClr>
              </a:solidFill>
            </a:rPr>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solidFill>
                <a:schemeClr val="bg1">
                  <a:lumMod val="85000"/>
                </a:schemeClr>
              </a:solidFill>
            </a:rPr>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solidFill>
                <a:schemeClr val="bg1">
                  <a:lumMod val="85000"/>
                </a:schemeClr>
              </a:solidFill>
            </a:rPr>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solidFill>
                <a:schemeClr val="bg1">
                  <a:lumMod val="85000"/>
                </a:schemeClr>
              </a:solidFill>
            </a:rPr>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solidFill>
                <a:schemeClr val="bg1">
                  <a:lumMod val="85000"/>
                </a:schemeClr>
              </a:solidFill>
            </a:rPr>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solidFill>
                <a:schemeClr val="bg1">
                  <a:lumMod val="85000"/>
                </a:schemeClr>
              </a:solidFill>
            </a:rPr>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solidFill>
                <a:schemeClr val="bg1">
                  <a:lumMod val="85000"/>
                </a:schemeClr>
              </a:solidFill>
            </a:rPr>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solidFill>
                <a:schemeClr val="bg1">
                  <a:lumMod val="85000"/>
                </a:schemeClr>
              </a:solidFill>
            </a:rPr>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solidFill>
                <a:schemeClr val="bg1">
                  <a:lumMod val="85000"/>
                </a:schemeClr>
              </a:solidFill>
            </a:rPr>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solidFill>
                <a:schemeClr val="bg1">
                  <a:lumMod val="85000"/>
                </a:schemeClr>
              </a:solidFill>
            </a:rPr>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solidFill>
                <a:schemeClr val="bg1">
                  <a:lumMod val="85000"/>
                </a:schemeClr>
              </a:solidFill>
            </a:rPr>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solidFill>
                <a:schemeClr val="bg1">
                  <a:lumMod val="85000"/>
                </a:schemeClr>
              </a:solidFill>
            </a:rPr>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solidFill>
                <a:schemeClr val="bg1">
                  <a:lumMod val="85000"/>
                </a:schemeClr>
              </a:solidFill>
            </a:rPr>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solidFill>
                <a:schemeClr val="bg1">
                  <a:lumMod val="85000"/>
                </a:schemeClr>
              </a:solidFill>
            </a:rPr>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solidFill>
                <a:schemeClr val="bg1">
                  <a:lumMod val="85000"/>
                </a:schemeClr>
              </a:solidFill>
            </a:rPr>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solidFill>
                <a:schemeClr val="bg1">
                  <a:lumMod val="85000"/>
                </a:schemeClr>
              </a:solidFill>
            </a:rPr>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404B54-B04B-CB42-8D1B-BED308E700D5}" type="doc">
      <dgm:prSet loTypeId="urn:microsoft.com/office/officeart/2008/layout/LinedList" loCatId="list" qsTypeId="urn:microsoft.com/office/officeart/2005/8/quickstyle/simple1" qsCatId="simple" csTypeId="urn:microsoft.com/office/officeart/2005/8/colors/colorful5" csCatId="colorful" phldr="1"/>
      <dgm:spPr/>
      <dgm:t>
        <a:bodyPr/>
        <a:lstStyle/>
        <a:p>
          <a:endParaRPr lang="en-US"/>
        </a:p>
      </dgm:t>
    </dgm:pt>
    <dgm:pt modelId="{B7F567A5-770F-C541-9463-B408F4CBF991}">
      <dgm:prSet phldrT="[Text]"/>
      <dgm:spPr/>
      <dgm:t>
        <a:bodyPr/>
        <a:lstStyle/>
        <a:p>
          <a:r>
            <a:rPr lang="en-US" dirty="0">
              <a:solidFill>
                <a:schemeClr val="bg1">
                  <a:lumMod val="85000"/>
                </a:schemeClr>
              </a:solidFill>
            </a:rPr>
            <a:t>1 Login</a:t>
          </a:r>
        </a:p>
      </dgm:t>
    </dgm:pt>
    <dgm:pt modelId="{9B49E491-4583-DC40-9FB4-11D5070705E0}" type="parTrans" cxnId="{CA5A2F29-8011-E841-9BC9-230C016AF8EE}">
      <dgm:prSet/>
      <dgm:spPr/>
      <dgm:t>
        <a:bodyPr/>
        <a:lstStyle/>
        <a:p>
          <a:endParaRPr lang="en-US"/>
        </a:p>
      </dgm:t>
    </dgm:pt>
    <dgm:pt modelId="{5781A3CB-4555-0E46-B28F-BB0F73AA4188}" type="sibTrans" cxnId="{CA5A2F29-8011-E841-9BC9-230C016AF8EE}">
      <dgm:prSet/>
      <dgm:spPr/>
      <dgm:t>
        <a:bodyPr/>
        <a:lstStyle/>
        <a:p>
          <a:endParaRPr lang="en-US"/>
        </a:p>
      </dgm:t>
    </dgm:pt>
    <dgm:pt modelId="{D02EA21D-B9AC-664A-A780-DD8DE526B096}">
      <dgm:prSet phldrT="[Text]"/>
      <dgm:spPr/>
      <dgm:t>
        <a:bodyPr/>
        <a:lstStyle/>
        <a:p>
          <a:r>
            <a:rPr lang="en-US" dirty="0">
              <a:solidFill>
                <a:schemeClr val="bg1">
                  <a:lumMod val="85000"/>
                </a:schemeClr>
              </a:solidFill>
            </a:rPr>
            <a:t>2 Add New Room</a:t>
          </a:r>
        </a:p>
      </dgm:t>
    </dgm:pt>
    <dgm:pt modelId="{A0378762-BAAC-4342-8590-96F9D71B68ED}" type="parTrans" cxnId="{2D48FF12-D521-7549-9794-D705D31F1F0F}">
      <dgm:prSet/>
      <dgm:spPr/>
      <dgm:t>
        <a:bodyPr/>
        <a:lstStyle/>
        <a:p>
          <a:endParaRPr lang="en-US"/>
        </a:p>
      </dgm:t>
    </dgm:pt>
    <dgm:pt modelId="{EB7477B0-F4B7-2B46-B8B6-BAE5035C6F81}" type="sibTrans" cxnId="{2D48FF12-D521-7549-9794-D705D31F1F0F}">
      <dgm:prSet/>
      <dgm:spPr/>
      <dgm:t>
        <a:bodyPr/>
        <a:lstStyle/>
        <a:p>
          <a:endParaRPr lang="en-US"/>
        </a:p>
      </dgm:t>
    </dgm:pt>
    <dgm:pt modelId="{084BAA39-BD85-E244-B63F-003667C05A74}">
      <dgm:prSet phldrT="[Text]"/>
      <dgm:spPr/>
      <dgm:t>
        <a:bodyPr/>
        <a:lstStyle/>
        <a:p>
          <a:r>
            <a:rPr lang="en-US" dirty="0">
              <a:solidFill>
                <a:schemeClr val="bg1">
                  <a:lumMod val="85000"/>
                </a:schemeClr>
              </a:solidFill>
            </a:rPr>
            <a:t>3 Add New Guest</a:t>
          </a:r>
        </a:p>
      </dgm:t>
    </dgm:pt>
    <dgm:pt modelId="{4133FCCE-227A-E84E-A209-F37357C5C080}" type="parTrans" cxnId="{5F238807-BA38-CE4D-BB36-684F1B12C6FC}">
      <dgm:prSet/>
      <dgm:spPr/>
      <dgm:t>
        <a:bodyPr/>
        <a:lstStyle/>
        <a:p>
          <a:endParaRPr lang="en-US"/>
        </a:p>
      </dgm:t>
    </dgm:pt>
    <dgm:pt modelId="{BB5AFF82-4A5C-E742-AD50-F36A089CB768}" type="sibTrans" cxnId="{5F238807-BA38-CE4D-BB36-684F1B12C6FC}">
      <dgm:prSet/>
      <dgm:spPr/>
      <dgm:t>
        <a:bodyPr/>
        <a:lstStyle/>
        <a:p>
          <a:endParaRPr lang="en-US"/>
        </a:p>
      </dgm:t>
    </dgm:pt>
    <dgm:pt modelId="{A7859ED4-8C39-E24E-9AB2-23D682B46180}">
      <dgm:prSet phldrT="[Text]"/>
      <dgm:spPr/>
      <dgm:t>
        <a:bodyPr/>
        <a:lstStyle/>
        <a:p>
          <a:r>
            <a:rPr lang="en-US" dirty="0">
              <a:solidFill>
                <a:schemeClr val="bg1">
                  <a:lumMod val="85000"/>
                </a:schemeClr>
              </a:solidFill>
            </a:rPr>
            <a:t>4 Create Guest Reservation</a:t>
          </a:r>
        </a:p>
      </dgm:t>
    </dgm:pt>
    <dgm:pt modelId="{5FDB5339-A4DD-0645-9969-BF74EB42AF9C}" type="parTrans" cxnId="{FF3467BC-B39A-D642-A2BD-8BD87FC5B635}">
      <dgm:prSet/>
      <dgm:spPr/>
      <dgm:t>
        <a:bodyPr/>
        <a:lstStyle/>
        <a:p>
          <a:endParaRPr lang="en-US"/>
        </a:p>
      </dgm:t>
    </dgm:pt>
    <dgm:pt modelId="{40CDB218-ECE4-4A45-A042-2E1779B9187B}" type="sibTrans" cxnId="{FF3467BC-B39A-D642-A2BD-8BD87FC5B635}">
      <dgm:prSet/>
      <dgm:spPr/>
      <dgm:t>
        <a:bodyPr/>
        <a:lstStyle/>
        <a:p>
          <a:endParaRPr lang="en-US"/>
        </a:p>
      </dgm:t>
    </dgm:pt>
    <dgm:pt modelId="{2DAF0306-F9EA-2B45-AD2D-5FF55DA20354}">
      <dgm:prSet phldrT="[Text]"/>
      <dgm:spPr/>
      <dgm:t>
        <a:bodyPr/>
        <a:lstStyle/>
        <a:p>
          <a:r>
            <a:rPr lang="en-US" dirty="0">
              <a:solidFill>
                <a:schemeClr val="bg1">
                  <a:lumMod val="85000"/>
                </a:schemeClr>
              </a:solidFill>
            </a:rPr>
            <a:t>5 Create Check-In</a:t>
          </a:r>
        </a:p>
      </dgm:t>
    </dgm:pt>
    <dgm:pt modelId="{27E0CAD9-7308-504A-AFE3-61B7BFD6A0BD}" type="parTrans" cxnId="{DCBB4F6D-339C-E442-8DF4-D2B0E6012A97}">
      <dgm:prSet/>
      <dgm:spPr/>
      <dgm:t>
        <a:bodyPr/>
        <a:lstStyle/>
        <a:p>
          <a:endParaRPr lang="en-US"/>
        </a:p>
      </dgm:t>
    </dgm:pt>
    <dgm:pt modelId="{87283329-B1B2-9547-805A-76C5A556909F}" type="sibTrans" cxnId="{DCBB4F6D-339C-E442-8DF4-D2B0E6012A97}">
      <dgm:prSet/>
      <dgm:spPr/>
      <dgm:t>
        <a:bodyPr/>
        <a:lstStyle/>
        <a:p>
          <a:endParaRPr lang="en-US"/>
        </a:p>
      </dgm:t>
    </dgm:pt>
    <dgm:pt modelId="{31595EE4-6314-EB42-AACA-6704A271FC85}">
      <dgm:prSet phldrT="[Text]"/>
      <dgm:spPr/>
      <dgm:t>
        <a:bodyPr/>
        <a:lstStyle/>
        <a:p>
          <a:r>
            <a:rPr lang="en-US" dirty="0"/>
            <a:t>6 Create Check-Out</a:t>
          </a:r>
        </a:p>
      </dgm:t>
    </dgm:pt>
    <dgm:pt modelId="{09911A16-A32E-D340-91FD-02263F4B0BF9}" type="parTrans" cxnId="{A3875F96-EE0C-7E4E-8CA9-DE33D0D60564}">
      <dgm:prSet/>
      <dgm:spPr/>
      <dgm:t>
        <a:bodyPr/>
        <a:lstStyle/>
        <a:p>
          <a:endParaRPr lang="en-US"/>
        </a:p>
      </dgm:t>
    </dgm:pt>
    <dgm:pt modelId="{9FFDE109-2985-8D46-B516-34343350838F}" type="sibTrans" cxnId="{A3875F96-EE0C-7E4E-8CA9-DE33D0D60564}">
      <dgm:prSet/>
      <dgm:spPr/>
      <dgm:t>
        <a:bodyPr/>
        <a:lstStyle/>
        <a:p>
          <a:endParaRPr lang="en-US"/>
        </a:p>
      </dgm:t>
    </dgm:pt>
    <dgm:pt modelId="{C50A152A-FBBA-3B4C-BDA6-B3F833A49350}" type="pres">
      <dgm:prSet presAssocID="{B3404B54-B04B-CB42-8D1B-BED308E700D5}" presName="vert0" presStyleCnt="0">
        <dgm:presLayoutVars>
          <dgm:dir/>
          <dgm:animOne val="branch"/>
          <dgm:animLvl val="lvl"/>
        </dgm:presLayoutVars>
      </dgm:prSet>
      <dgm:spPr/>
    </dgm:pt>
    <dgm:pt modelId="{DE5D0935-A0EC-A34B-BC9B-879E386964D1}" type="pres">
      <dgm:prSet presAssocID="{B7F567A5-770F-C541-9463-B408F4CBF991}" presName="thickLine" presStyleLbl="alignNode1" presStyleIdx="0" presStyleCnt="6"/>
      <dgm:spPr/>
    </dgm:pt>
    <dgm:pt modelId="{D8F80B42-0128-F348-90D7-AE544B20BC76}" type="pres">
      <dgm:prSet presAssocID="{B7F567A5-770F-C541-9463-B408F4CBF991}" presName="horz1" presStyleCnt="0"/>
      <dgm:spPr/>
    </dgm:pt>
    <dgm:pt modelId="{A49614AC-42F2-6748-81BB-2371CE11E358}" type="pres">
      <dgm:prSet presAssocID="{B7F567A5-770F-C541-9463-B408F4CBF991}" presName="tx1" presStyleLbl="revTx" presStyleIdx="0" presStyleCnt="6"/>
      <dgm:spPr/>
    </dgm:pt>
    <dgm:pt modelId="{64F9E9F2-F5AB-1347-9849-F9CC098F3D59}" type="pres">
      <dgm:prSet presAssocID="{B7F567A5-770F-C541-9463-B408F4CBF991}" presName="vert1" presStyleCnt="0"/>
      <dgm:spPr/>
    </dgm:pt>
    <dgm:pt modelId="{164FA892-AB30-6A4F-AC51-D60DDB3BE78A}" type="pres">
      <dgm:prSet presAssocID="{D02EA21D-B9AC-664A-A780-DD8DE526B096}" presName="thickLine" presStyleLbl="alignNode1" presStyleIdx="1" presStyleCnt="6"/>
      <dgm:spPr/>
    </dgm:pt>
    <dgm:pt modelId="{C3039E6A-59F1-094B-A631-EA95C79EBAEC}" type="pres">
      <dgm:prSet presAssocID="{D02EA21D-B9AC-664A-A780-DD8DE526B096}" presName="horz1" presStyleCnt="0"/>
      <dgm:spPr/>
    </dgm:pt>
    <dgm:pt modelId="{13326BA2-F72C-B444-9EDF-C58E5BF77575}" type="pres">
      <dgm:prSet presAssocID="{D02EA21D-B9AC-664A-A780-DD8DE526B096}" presName="tx1" presStyleLbl="revTx" presStyleIdx="1" presStyleCnt="6"/>
      <dgm:spPr/>
    </dgm:pt>
    <dgm:pt modelId="{90F26A25-E873-CC4B-B5EE-C1E725B7FDFE}" type="pres">
      <dgm:prSet presAssocID="{D02EA21D-B9AC-664A-A780-DD8DE526B096}" presName="vert1" presStyleCnt="0"/>
      <dgm:spPr/>
    </dgm:pt>
    <dgm:pt modelId="{D358DE5D-BBF7-0547-9B3D-4241C3517CFC}" type="pres">
      <dgm:prSet presAssocID="{084BAA39-BD85-E244-B63F-003667C05A74}" presName="thickLine" presStyleLbl="alignNode1" presStyleIdx="2" presStyleCnt="6"/>
      <dgm:spPr/>
    </dgm:pt>
    <dgm:pt modelId="{0A4ECAF4-DB4C-0343-AF36-9BD636C0FCE3}" type="pres">
      <dgm:prSet presAssocID="{084BAA39-BD85-E244-B63F-003667C05A74}" presName="horz1" presStyleCnt="0"/>
      <dgm:spPr/>
    </dgm:pt>
    <dgm:pt modelId="{F0ACDEC1-A160-874C-A9DB-D3AB5B88B72F}" type="pres">
      <dgm:prSet presAssocID="{084BAA39-BD85-E244-B63F-003667C05A74}" presName="tx1" presStyleLbl="revTx" presStyleIdx="2" presStyleCnt="6"/>
      <dgm:spPr/>
    </dgm:pt>
    <dgm:pt modelId="{A0BA31BC-529F-1F40-A384-80337B3A056A}" type="pres">
      <dgm:prSet presAssocID="{084BAA39-BD85-E244-B63F-003667C05A74}" presName="vert1" presStyleCnt="0"/>
      <dgm:spPr/>
    </dgm:pt>
    <dgm:pt modelId="{97532F65-0881-114A-BD07-660923B9D7A2}" type="pres">
      <dgm:prSet presAssocID="{A7859ED4-8C39-E24E-9AB2-23D682B46180}" presName="thickLine" presStyleLbl="alignNode1" presStyleIdx="3" presStyleCnt="6"/>
      <dgm:spPr/>
    </dgm:pt>
    <dgm:pt modelId="{485943DA-80E1-BB44-9988-D039D1ACF7B1}" type="pres">
      <dgm:prSet presAssocID="{A7859ED4-8C39-E24E-9AB2-23D682B46180}" presName="horz1" presStyleCnt="0"/>
      <dgm:spPr/>
    </dgm:pt>
    <dgm:pt modelId="{7BD099C0-48E5-2D49-AA66-311E9CAEA2D4}" type="pres">
      <dgm:prSet presAssocID="{A7859ED4-8C39-E24E-9AB2-23D682B46180}" presName="tx1" presStyleLbl="revTx" presStyleIdx="3" presStyleCnt="6"/>
      <dgm:spPr/>
    </dgm:pt>
    <dgm:pt modelId="{AC0A9831-2216-614D-8F2E-6C568503290C}" type="pres">
      <dgm:prSet presAssocID="{A7859ED4-8C39-E24E-9AB2-23D682B46180}" presName="vert1" presStyleCnt="0"/>
      <dgm:spPr/>
    </dgm:pt>
    <dgm:pt modelId="{52BD75EC-76DC-6547-9DD6-BF48F77AD784}" type="pres">
      <dgm:prSet presAssocID="{2DAF0306-F9EA-2B45-AD2D-5FF55DA20354}" presName="thickLine" presStyleLbl="alignNode1" presStyleIdx="4" presStyleCnt="6"/>
      <dgm:spPr/>
    </dgm:pt>
    <dgm:pt modelId="{B84C1691-DCD3-EF48-954B-2823F44B4961}" type="pres">
      <dgm:prSet presAssocID="{2DAF0306-F9EA-2B45-AD2D-5FF55DA20354}" presName="horz1" presStyleCnt="0"/>
      <dgm:spPr/>
    </dgm:pt>
    <dgm:pt modelId="{A8C256E0-97A2-9B4D-B91C-50377FCD6804}" type="pres">
      <dgm:prSet presAssocID="{2DAF0306-F9EA-2B45-AD2D-5FF55DA20354}" presName="tx1" presStyleLbl="revTx" presStyleIdx="4" presStyleCnt="6"/>
      <dgm:spPr/>
    </dgm:pt>
    <dgm:pt modelId="{B983CCBF-584E-F546-9228-CD1C3E1E818E}" type="pres">
      <dgm:prSet presAssocID="{2DAF0306-F9EA-2B45-AD2D-5FF55DA20354}" presName="vert1" presStyleCnt="0"/>
      <dgm:spPr/>
    </dgm:pt>
    <dgm:pt modelId="{62A2C519-E7D4-A846-9A8C-8E6C9E94E00C}" type="pres">
      <dgm:prSet presAssocID="{31595EE4-6314-EB42-AACA-6704A271FC85}" presName="thickLine" presStyleLbl="alignNode1" presStyleIdx="5" presStyleCnt="6"/>
      <dgm:spPr/>
    </dgm:pt>
    <dgm:pt modelId="{203FEB95-4733-8A4E-8CCC-8B7B6CD5F351}" type="pres">
      <dgm:prSet presAssocID="{31595EE4-6314-EB42-AACA-6704A271FC85}" presName="horz1" presStyleCnt="0"/>
      <dgm:spPr/>
    </dgm:pt>
    <dgm:pt modelId="{C1B72EAF-DB12-7D48-AEFA-ACACF62F9589}" type="pres">
      <dgm:prSet presAssocID="{31595EE4-6314-EB42-AACA-6704A271FC85}" presName="tx1" presStyleLbl="revTx" presStyleIdx="5" presStyleCnt="6"/>
      <dgm:spPr/>
    </dgm:pt>
    <dgm:pt modelId="{2A889CA6-EB6C-074E-9ED2-EAEED254B82C}" type="pres">
      <dgm:prSet presAssocID="{31595EE4-6314-EB42-AACA-6704A271FC85}" presName="vert1" presStyleCnt="0"/>
      <dgm:spPr/>
    </dgm:pt>
  </dgm:ptLst>
  <dgm:cxnLst>
    <dgm:cxn modelId="{5F238807-BA38-CE4D-BB36-684F1B12C6FC}" srcId="{B3404B54-B04B-CB42-8D1B-BED308E700D5}" destId="{084BAA39-BD85-E244-B63F-003667C05A74}" srcOrd="2" destOrd="0" parTransId="{4133FCCE-227A-E84E-A209-F37357C5C080}" sibTransId="{BB5AFF82-4A5C-E742-AD50-F36A089CB768}"/>
    <dgm:cxn modelId="{2D48FF12-D521-7549-9794-D705D31F1F0F}" srcId="{B3404B54-B04B-CB42-8D1B-BED308E700D5}" destId="{D02EA21D-B9AC-664A-A780-DD8DE526B096}" srcOrd="1" destOrd="0" parTransId="{A0378762-BAAC-4342-8590-96F9D71B68ED}" sibTransId="{EB7477B0-F4B7-2B46-B8B6-BAE5035C6F81}"/>
    <dgm:cxn modelId="{CC618E27-95C7-8740-AAA0-49EB3520DE4C}" type="presOf" srcId="{D02EA21D-B9AC-664A-A780-DD8DE526B096}" destId="{13326BA2-F72C-B444-9EDF-C58E5BF77575}" srcOrd="0" destOrd="0" presId="urn:microsoft.com/office/officeart/2008/layout/LinedList"/>
    <dgm:cxn modelId="{CA5A2F29-8011-E841-9BC9-230C016AF8EE}" srcId="{B3404B54-B04B-CB42-8D1B-BED308E700D5}" destId="{B7F567A5-770F-C541-9463-B408F4CBF991}" srcOrd="0" destOrd="0" parTransId="{9B49E491-4583-DC40-9FB4-11D5070705E0}" sibTransId="{5781A3CB-4555-0E46-B28F-BB0F73AA4188}"/>
    <dgm:cxn modelId="{7F9AEB35-82C2-2B43-B005-B7ED767D7E51}" type="presOf" srcId="{A7859ED4-8C39-E24E-9AB2-23D682B46180}" destId="{7BD099C0-48E5-2D49-AA66-311E9CAEA2D4}" srcOrd="0" destOrd="0" presId="urn:microsoft.com/office/officeart/2008/layout/LinedList"/>
    <dgm:cxn modelId="{F777216D-03B0-C14B-ACA9-B17EF2D83644}" type="presOf" srcId="{B7F567A5-770F-C541-9463-B408F4CBF991}" destId="{A49614AC-42F2-6748-81BB-2371CE11E358}" srcOrd="0" destOrd="0" presId="urn:microsoft.com/office/officeart/2008/layout/LinedList"/>
    <dgm:cxn modelId="{DCBB4F6D-339C-E442-8DF4-D2B0E6012A97}" srcId="{B3404B54-B04B-CB42-8D1B-BED308E700D5}" destId="{2DAF0306-F9EA-2B45-AD2D-5FF55DA20354}" srcOrd="4" destOrd="0" parTransId="{27E0CAD9-7308-504A-AFE3-61B7BFD6A0BD}" sibTransId="{87283329-B1B2-9547-805A-76C5A556909F}"/>
    <dgm:cxn modelId="{90D67E76-E7A7-3243-8A55-5C2012714994}" type="presOf" srcId="{084BAA39-BD85-E244-B63F-003667C05A74}" destId="{F0ACDEC1-A160-874C-A9DB-D3AB5B88B72F}" srcOrd="0" destOrd="0" presId="urn:microsoft.com/office/officeart/2008/layout/LinedList"/>
    <dgm:cxn modelId="{A3875F96-EE0C-7E4E-8CA9-DE33D0D60564}" srcId="{B3404B54-B04B-CB42-8D1B-BED308E700D5}" destId="{31595EE4-6314-EB42-AACA-6704A271FC85}" srcOrd="5" destOrd="0" parTransId="{09911A16-A32E-D340-91FD-02263F4B0BF9}" sibTransId="{9FFDE109-2985-8D46-B516-34343350838F}"/>
    <dgm:cxn modelId="{FF3467BC-B39A-D642-A2BD-8BD87FC5B635}" srcId="{B3404B54-B04B-CB42-8D1B-BED308E700D5}" destId="{A7859ED4-8C39-E24E-9AB2-23D682B46180}" srcOrd="3" destOrd="0" parTransId="{5FDB5339-A4DD-0645-9969-BF74EB42AF9C}" sibTransId="{40CDB218-ECE4-4A45-A042-2E1779B9187B}"/>
    <dgm:cxn modelId="{57F19ABF-9E8C-6440-9139-EB6A7C71309B}" type="presOf" srcId="{31595EE4-6314-EB42-AACA-6704A271FC85}" destId="{C1B72EAF-DB12-7D48-AEFA-ACACF62F9589}" srcOrd="0" destOrd="0" presId="urn:microsoft.com/office/officeart/2008/layout/LinedList"/>
    <dgm:cxn modelId="{9FDF7CD2-E1F4-AA4E-A417-CF84EC887EA1}" type="presOf" srcId="{2DAF0306-F9EA-2B45-AD2D-5FF55DA20354}" destId="{A8C256E0-97A2-9B4D-B91C-50377FCD6804}" srcOrd="0" destOrd="0" presId="urn:microsoft.com/office/officeart/2008/layout/LinedList"/>
    <dgm:cxn modelId="{324F5BEA-3427-1B41-9558-641236A8C64C}" type="presOf" srcId="{B3404B54-B04B-CB42-8D1B-BED308E700D5}" destId="{C50A152A-FBBA-3B4C-BDA6-B3F833A49350}" srcOrd="0" destOrd="0" presId="urn:microsoft.com/office/officeart/2008/layout/LinedList"/>
    <dgm:cxn modelId="{A928266B-9A15-9241-B8DD-752A1E0786FA}" type="presParOf" srcId="{C50A152A-FBBA-3B4C-BDA6-B3F833A49350}" destId="{DE5D0935-A0EC-A34B-BC9B-879E386964D1}" srcOrd="0" destOrd="0" presId="urn:microsoft.com/office/officeart/2008/layout/LinedList"/>
    <dgm:cxn modelId="{F37EA42C-9792-C34D-8341-6B6C3E05CCE0}" type="presParOf" srcId="{C50A152A-FBBA-3B4C-BDA6-B3F833A49350}" destId="{D8F80B42-0128-F348-90D7-AE544B20BC76}" srcOrd="1" destOrd="0" presId="urn:microsoft.com/office/officeart/2008/layout/LinedList"/>
    <dgm:cxn modelId="{2F6F82F8-2BA0-6948-B525-638EB4781E8B}" type="presParOf" srcId="{D8F80B42-0128-F348-90D7-AE544B20BC76}" destId="{A49614AC-42F2-6748-81BB-2371CE11E358}" srcOrd="0" destOrd="0" presId="urn:microsoft.com/office/officeart/2008/layout/LinedList"/>
    <dgm:cxn modelId="{1E9AB811-8982-E344-A504-4CD282297DFC}" type="presParOf" srcId="{D8F80B42-0128-F348-90D7-AE544B20BC76}" destId="{64F9E9F2-F5AB-1347-9849-F9CC098F3D59}" srcOrd="1" destOrd="0" presId="urn:microsoft.com/office/officeart/2008/layout/LinedList"/>
    <dgm:cxn modelId="{D0A506D5-99D4-D845-88B0-893E976848A7}" type="presParOf" srcId="{C50A152A-FBBA-3B4C-BDA6-B3F833A49350}" destId="{164FA892-AB30-6A4F-AC51-D60DDB3BE78A}" srcOrd="2" destOrd="0" presId="urn:microsoft.com/office/officeart/2008/layout/LinedList"/>
    <dgm:cxn modelId="{EFC85C8A-34F2-8A4D-84EC-9B3A6CB63AC3}" type="presParOf" srcId="{C50A152A-FBBA-3B4C-BDA6-B3F833A49350}" destId="{C3039E6A-59F1-094B-A631-EA95C79EBAEC}" srcOrd="3" destOrd="0" presId="urn:microsoft.com/office/officeart/2008/layout/LinedList"/>
    <dgm:cxn modelId="{762E2713-57E5-EB41-91FB-38C03B96D2AD}" type="presParOf" srcId="{C3039E6A-59F1-094B-A631-EA95C79EBAEC}" destId="{13326BA2-F72C-B444-9EDF-C58E5BF77575}" srcOrd="0" destOrd="0" presId="urn:microsoft.com/office/officeart/2008/layout/LinedList"/>
    <dgm:cxn modelId="{DF51FCC7-8219-254E-97F3-8AADA1C98004}" type="presParOf" srcId="{C3039E6A-59F1-094B-A631-EA95C79EBAEC}" destId="{90F26A25-E873-CC4B-B5EE-C1E725B7FDFE}" srcOrd="1" destOrd="0" presId="urn:microsoft.com/office/officeart/2008/layout/LinedList"/>
    <dgm:cxn modelId="{9E2000FD-87FD-3F47-8931-3A6F9E919045}" type="presParOf" srcId="{C50A152A-FBBA-3B4C-BDA6-B3F833A49350}" destId="{D358DE5D-BBF7-0547-9B3D-4241C3517CFC}" srcOrd="4" destOrd="0" presId="urn:microsoft.com/office/officeart/2008/layout/LinedList"/>
    <dgm:cxn modelId="{432EFD52-7A54-9D41-BBCF-003EBDF83252}" type="presParOf" srcId="{C50A152A-FBBA-3B4C-BDA6-B3F833A49350}" destId="{0A4ECAF4-DB4C-0343-AF36-9BD636C0FCE3}" srcOrd="5" destOrd="0" presId="urn:microsoft.com/office/officeart/2008/layout/LinedList"/>
    <dgm:cxn modelId="{9285247A-0CA8-C840-9D2D-469D183CD041}" type="presParOf" srcId="{0A4ECAF4-DB4C-0343-AF36-9BD636C0FCE3}" destId="{F0ACDEC1-A160-874C-A9DB-D3AB5B88B72F}" srcOrd="0" destOrd="0" presId="urn:microsoft.com/office/officeart/2008/layout/LinedList"/>
    <dgm:cxn modelId="{838DC1F9-4E99-5344-81F0-84479232A19C}" type="presParOf" srcId="{0A4ECAF4-DB4C-0343-AF36-9BD636C0FCE3}" destId="{A0BA31BC-529F-1F40-A384-80337B3A056A}" srcOrd="1" destOrd="0" presId="urn:microsoft.com/office/officeart/2008/layout/LinedList"/>
    <dgm:cxn modelId="{1F786847-8573-EB4B-86D2-BF4FAF1EB330}" type="presParOf" srcId="{C50A152A-FBBA-3B4C-BDA6-B3F833A49350}" destId="{97532F65-0881-114A-BD07-660923B9D7A2}" srcOrd="6" destOrd="0" presId="urn:microsoft.com/office/officeart/2008/layout/LinedList"/>
    <dgm:cxn modelId="{71AE8D2A-3F62-4E41-8976-173708230F2F}" type="presParOf" srcId="{C50A152A-FBBA-3B4C-BDA6-B3F833A49350}" destId="{485943DA-80E1-BB44-9988-D039D1ACF7B1}" srcOrd="7" destOrd="0" presId="urn:microsoft.com/office/officeart/2008/layout/LinedList"/>
    <dgm:cxn modelId="{642F8AEB-EAAB-0246-B54E-750BA9602F01}" type="presParOf" srcId="{485943DA-80E1-BB44-9988-D039D1ACF7B1}" destId="{7BD099C0-48E5-2D49-AA66-311E9CAEA2D4}" srcOrd="0" destOrd="0" presId="urn:microsoft.com/office/officeart/2008/layout/LinedList"/>
    <dgm:cxn modelId="{3BBC0E47-22AC-604B-A0C6-88FE5C5B5F08}" type="presParOf" srcId="{485943DA-80E1-BB44-9988-D039D1ACF7B1}" destId="{AC0A9831-2216-614D-8F2E-6C568503290C}" srcOrd="1" destOrd="0" presId="urn:microsoft.com/office/officeart/2008/layout/LinedList"/>
    <dgm:cxn modelId="{739BB8E3-0F10-7E48-AE19-B9F0549614BB}" type="presParOf" srcId="{C50A152A-FBBA-3B4C-BDA6-B3F833A49350}" destId="{52BD75EC-76DC-6547-9DD6-BF48F77AD784}" srcOrd="8" destOrd="0" presId="urn:microsoft.com/office/officeart/2008/layout/LinedList"/>
    <dgm:cxn modelId="{0C3538D3-3900-F543-8D5E-1107D5821DC4}" type="presParOf" srcId="{C50A152A-FBBA-3B4C-BDA6-B3F833A49350}" destId="{B84C1691-DCD3-EF48-954B-2823F44B4961}" srcOrd="9" destOrd="0" presId="urn:microsoft.com/office/officeart/2008/layout/LinedList"/>
    <dgm:cxn modelId="{C5A0A231-A124-144B-B40F-B8CD967045C8}" type="presParOf" srcId="{B84C1691-DCD3-EF48-954B-2823F44B4961}" destId="{A8C256E0-97A2-9B4D-B91C-50377FCD6804}" srcOrd="0" destOrd="0" presId="urn:microsoft.com/office/officeart/2008/layout/LinedList"/>
    <dgm:cxn modelId="{44C95B56-F5EF-F540-AC00-6CE0D9D8C3E0}" type="presParOf" srcId="{B84C1691-DCD3-EF48-954B-2823F44B4961}" destId="{B983CCBF-584E-F546-9228-CD1C3E1E818E}" srcOrd="1" destOrd="0" presId="urn:microsoft.com/office/officeart/2008/layout/LinedList"/>
    <dgm:cxn modelId="{B23357CC-0837-064A-9624-1444163786DA}" type="presParOf" srcId="{C50A152A-FBBA-3B4C-BDA6-B3F833A49350}" destId="{62A2C519-E7D4-A846-9A8C-8E6C9E94E00C}" srcOrd="10" destOrd="0" presId="urn:microsoft.com/office/officeart/2008/layout/LinedList"/>
    <dgm:cxn modelId="{9CB8DA6A-3CB9-E447-97B5-0C7E7071F76C}" type="presParOf" srcId="{C50A152A-FBBA-3B4C-BDA6-B3F833A49350}" destId="{203FEB95-4733-8A4E-8CCC-8B7B6CD5F351}" srcOrd="11" destOrd="0" presId="urn:microsoft.com/office/officeart/2008/layout/LinedList"/>
    <dgm:cxn modelId="{9264AC84-07D9-D14C-985A-C5949CB58236}" type="presParOf" srcId="{203FEB95-4733-8A4E-8CCC-8B7B6CD5F351}" destId="{C1B72EAF-DB12-7D48-AEFA-ACACF62F9589}" srcOrd="0" destOrd="0" presId="urn:microsoft.com/office/officeart/2008/layout/LinedList"/>
    <dgm:cxn modelId="{06BA4E7A-320F-934F-BB60-5E9FD570EDFB}" type="presParOf" srcId="{203FEB95-4733-8A4E-8CCC-8B7B6CD5F351}" destId="{2A889CA6-EB6C-074E-9ED2-EAEED254B82C}"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6 Create Check-Out</a:t>
          </a:r>
        </a:p>
      </dsp:txBody>
      <dsp:txXfrm>
        <a:off x="0" y="3624698"/>
        <a:ext cx="10515600" cy="72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6 Create Check-Out</a:t>
          </a:r>
        </a:p>
      </dsp:txBody>
      <dsp:txXfrm>
        <a:off x="0" y="3624698"/>
        <a:ext cx="10515600" cy="7245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6 Create Check-Out</a:t>
          </a:r>
        </a:p>
      </dsp:txBody>
      <dsp:txXfrm>
        <a:off x="0" y="3624698"/>
        <a:ext cx="10515600" cy="72451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6 Create Check-Out</a:t>
          </a:r>
        </a:p>
      </dsp:txBody>
      <dsp:txXfrm>
        <a:off x="0" y="3624698"/>
        <a:ext cx="10515600" cy="7245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6 Create Check-Out</a:t>
          </a:r>
        </a:p>
      </dsp:txBody>
      <dsp:txXfrm>
        <a:off x="0" y="3624698"/>
        <a:ext cx="10515600" cy="72451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US" sz="3100" kern="1200" dirty="0">
              <a:solidFill>
                <a:schemeClr val="bg1">
                  <a:lumMod val="85000"/>
                </a:schemeClr>
              </a:solidFill>
            </a:rPr>
            <a:t>6 Create Check-Out</a:t>
          </a:r>
        </a:p>
      </dsp:txBody>
      <dsp:txXfrm>
        <a:off x="0" y="3624698"/>
        <a:ext cx="10515600" cy="72451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5D0935-A0EC-A34B-BC9B-879E386964D1}">
      <dsp:nvSpPr>
        <dsp:cNvPr id="0" name=""/>
        <dsp:cNvSpPr/>
      </dsp:nvSpPr>
      <dsp:spPr>
        <a:xfrm>
          <a:off x="0" y="2124"/>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9614AC-42F2-6748-81BB-2371CE11E358}">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lumMod val="85000"/>
                </a:schemeClr>
              </a:solidFill>
            </a:rPr>
            <a:t>1 Login</a:t>
          </a:r>
        </a:p>
      </dsp:txBody>
      <dsp:txXfrm>
        <a:off x="0" y="2124"/>
        <a:ext cx="10515600" cy="724514"/>
      </dsp:txXfrm>
    </dsp:sp>
    <dsp:sp modelId="{164FA892-AB30-6A4F-AC51-D60DDB3BE78A}">
      <dsp:nvSpPr>
        <dsp:cNvPr id="0" name=""/>
        <dsp:cNvSpPr/>
      </dsp:nvSpPr>
      <dsp:spPr>
        <a:xfrm>
          <a:off x="0" y="726639"/>
          <a:ext cx="10515600" cy="0"/>
        </a:xfrm>
        <a:prstGeom prst="line">
          <a:avLst/>
        </a:prstGeom>
        <a:solidFill>
          <a:schemeClr val="accent5">
            <a:hueOff val="-1351709"/>
            <a:satOff val="-3484"/>
            <a:lumOff val="-2353"/>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326BA2-F72C-B444-9EDF-C58E5BF77575}">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lumMod val="85000"/>
                </a:schemeClr>
              </a:solidFill>
            </a:rPr>
            <a:t>2 Add New Room</a:t>
          </a:r>
        </a:p>
      </dsp:txBody>
      <dsp:txXfrm>
        <a:off x="0" y="726639"/>
        <a:ext cx="10515600" cy="724514"/>
      </dsp:txXfrm>
    </dsp:sp>
    <dsp:sp modelId="{D358DE5D-BBF7-0547-9B3D-4241C3517CFC}">
      <dsp:nvSpPr>
        <dsp:cNvPr id="0" name=""/>
        <dsp:cNvSpPr/>
      </dsp:nvSpPr>
      <dsp:spPr>
        <a:xfrm>
          <a:off x="0" y="1451154"/>
          <a:ext cx="10515600" cy="0"/>
        </a:xfrm>
        <a:prstGeom prst="line">
          <a:avLst/>
        </a:prstGeom>
        <a:solidFill>
          <a:schemeClr val="accent5">
            <a:hueOff val="-2703417"/>
            <a:satOff val="-6968"/>
            <a:lumOff val="-4706"/>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ACDEC1-A160-874C-A9DB-D3AB5B88B72F}">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lumMod val="85000"/>
                </a:schemeClr>
              </a:solidFill>
            </a:rPr>
            <a:t>3 Add New Guest</a:t>
          </a:r>
        </a:p>
      </dsp:txBody>
      <dsp:txXfrm>
        <a:off x="0" y="1451154"/>
        <a:ext cx="10515600" cy="724514"/>
      </dsp:txXfrm>
    </dsp:sp>
    <dsp:sp modelId="{97532F65-0881-114A-BD07-660923B9D7A2}">
      <dsp:nvSpPr>
        <dsp:cNvPr id="0" name=""/>
        <dsp:cNvSpPr/>
      </dsp:nvSpPr>
      <dsp:spPr>
        <a:xfrm>
          <a:off x="0" y="2175669"/>
          <a:ext cx="10515600" cy="0"/>
        </a:xfrm>
        <a:prstGeom prst="line">
          <a:avLst/>
        </a:prstGeom>
        <a:solidFill>
          <a:schemeClr val="accent5">
            <a:hueOff val="-4055126"/>
            <a:satOff val="-10451"/>
            <a:lumOff val="-7059"/>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BD099C0-48E5-2D49-AA66-311E9CAEA2D4}">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lumMod val="85000"/>
                </a:schemeClr>
              </a:solidFill>
            </a:rPr>
            <a:t>4 Create Guest Reservation</a:t>
          </a:r>
        </a:p>
      </dsp:txBody>
      <dsp:txXfrm>
        <a:off x="0" y="2175669"/>
        <a:ext cx="10515600" cy="724514"/>
      </dsp:txXfrm>
    </dsp:sp>
    <dsp:sp modelId="{52BD75EC-76DC-6547-9DD6-BF48F77AD784}">
      <dsp:nvSpPr>
        <dsp:cNvPr id="0" name=""/>
        <dsp:cNvSpPr/>
      </dsp:nvSpPr>
      <dsp:spPr>
        <a:xfrm>
          <a:off x="0" y="2900183"/>
          <a:ext cx="10515600" cy="0"/>
        </a:xfrm>
        <a:prstGeom prst="line">
          <a:avLst/>
        </a:prstGeom>
        <a:solidFill>
          <a:schemeClr val="accent5">
            <a:hueOff val="-5406834"/>
            <a:satOff val="-13935"/>
            <a:lumOff val="-9412"/>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C256E0-97A2-9B4D-B91C-50377FCD6804}">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solidFill>
                <a:schemeClr val="bg1">
                  <a:lumMod val="85000"/>
                </a:schemeClr>
              </a:solidFill>
            </a:rPr>
            <a:t>5 Create Check-In</a:t>
          </a:r>
        </a:p>
      </dsp:txBody>
      <dsp:txXfrm>
        <a:off x="0" y="2900183"/>
        <a:ext cx="10515600" cy="724514"/>
      </dsp:txXfrm>
    </dsp:sp>
    <dsp:sp modelId="{62A2C519-E7D4-A846-9A8C-8E6C9E94E00C}">
      <dsp:nvSpPr>
        <dsp:cNvPr id="0" name=""/>
        <dsp:cNvSpPr/>
      </dsp:nvSpPr>
      <dsp:spPr>
        <a:xfrm>
          <a:off x="0" y="3624698"/>
          <a:ext cx="10515600" cy="0"/>
        </a:xfrm>
        <a:prstGeom prst="line">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1B72EAF-DB12-7D48-AEFA-ACACF62F9589}">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6 Create Check-Out</a:t>
          </a:r>
        </a:p>
      </dsp:txBody>
      <dsp:txXfrm>
        <a:off x="0" y="3624698"/>
        <a:ext cx="10515600" cy="72451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20BB3-3CCB-4FE5-991B-82F6BCB48AF3}" type="datetimeFigureOut">
              <a:rPr lang="en-US" smtClean="0"/>
              <a:t>9/10/2020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46DE6-3336-457D-A091-FA20AC1C536E}" type="slidenum">
              <a:rPr lang="en-US" smtClean="0"/>
              <a:t>‹#›</a:t>
            </a:fld>
            <a:endParaRPr lang="en-US"/>
          </a:p>
        </p:txBody>
      </p:sp>
    </p:spTree>
    <p:extLst>
      <p:ext uri="{BB962C8B-B14F-4D97-AF65-F5344CB8AC3E}">
        <p14:creationId xmlns:p14="http://schemas.microsoft.com/office/powerpoint/2010/main" val="188563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A hotel manager, hotelier, or lodging manager is a person who manages the operation of a hotel, motel, resort, or other lodging-related establishment. Management of a hotel operation includes, but is not limited to management of hotel staff, business management, upkeep and sanitary standards of hotel facilities, guest satisfaction and customer service, marketing management, sales management, revenue management, financial accounting, purchasing, and other functions. The title "hotel manager" or "hotelier" often refers to the hotel's General Manager who serves as a hotel's head executive, though their duties and responsibilities vary depending on the hotel's size, purpose, and expectations from ownership. The hotel's General Manager is often supported by subordinate department managers that are responsible for individual departments and key functions of the hotel operation.</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4</a:t>
            </a:fld>
            <a:endParaRPr lang="en-US"/>
          </a:p>
        </p:txBody>
      </p:sp>
    </p:spTree>
    <p:extLst>
      <p:ext uri="{BB962C8B-B14F-4D97-AF65-F5344CB8AC3E}">
        <p14:creationId xmlns:p14="http://schemas.microsoft.com/office/powerpoint/2010/main" val="1885633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A hotel manager, hotelier, or lodging manager is a person who manages the operation of a hotel, motel, resort, or other lodging-related establishment. Management of a hotel operation includes, but is not limited to management of hotel staff, business management, upkeep and sanitary standards of hotel facilities, guest satisfaction and customer service, marketing management, sales management, revenue management, financial accounting, purchasing, and other functions. The title "hotel manager" or "hotelier" often refers to the hotel's General Manager who serves as a hotel's head executive, though their duties and responsibilities vary depending on the hotel's size, purpose, and expectations from ownership. The hotel's General Manager is often supported by subordinate department managers that are responsible for individual departments and key functions of the hotel operation.</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5</a:t>
            </a:fld>
            <a:endParaRPr lang="en-US"/>
          </a:p>
        </p:txBody>
      </p:sp>
    </p:spTree>
    <p:extLst>
      <p:ext uri="{BB962C8B-B14F-4D97-AF65-F5344CB8AC3E}">
        <p14:creationId xmlns:p14="http://schemas.microsoft.com/office/powerpoint/2010/main" val="9559521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7</a:t>
            </a:fld>
            <a:endParaRPr lang="en-US"/>
          </a:p>
        </p:txBody>
      </p:sp>
    </p:spTree>
    <p:extLst>
      <p:ext uri="{BB962C8B-B14F-4D97-AF65-F5344CB8AC3E}">
        <p14:creationId xmlns:p14="http://schemas.microsoft.com/office/powerpoint/2010/main" val="825952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A hotel manager, hotelier, or lodging manager is a person who manages the operation of a hotel, motel, resort, or other lodging-related establishment. Management of a hotel operation includes, but is not limited to management of hotel staff, business management, upkeep and sanitary standards of hotel facilities, guest satisfaction and customer service, marketing management, sales management, revenue management, financial accounting, purchasing, and other functions. The title "hotel manager" or "hotelier" often refers to the hotel's General Manager who serves as a hotel's head executive, though their duties and responsibilities vary depending on the hotel's size, purpose, and expectations from ownership. The hotel's General Manager is often supported by subordinate department managers that are responsible for individual departments and key functions of the hotel operation.</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8</a:t>
            </a:fld>
            <a:endParaRPr lang="en-US"/>
          </a:p>
        </p:txBody>
      </p:sp>
    </p:spTree>
    <p:extLst>
      <p:ext uri="{BB962C8B-B14F-4D97-AF65-F5344CB8AC3E}">
        <p14:creationId xmlns:p14="http://schemas.microsoft.com/office/powerpoint/2010/main" val="16060057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QuickStarter has created an outline to help you get started on your presentation. Some slides include information here in the notes to provide additional topics for you to research.</a:t>
            </a:r>
          </a:p>
          <a:p>
            <a:endParaRPr lang="en-US" dirty="0"/>
          </a:p>
          <a:p>
            <a:r>
              <a:rPr lang="en-US" dirty="0"/>
              <a:t>Summary:</a:t>
            </a:r>
          </a:p>
          <a:p>
            <a:r>
              <a:rPr lang="en-US" dirty="0"/>
              <a:t>A hotel manager, hotelier, or lodging manager is a person who manages the operation of a hotel, motel, resort, or other lodging-related establishment. Management of a hotel operation includes, but is not limited to management of hotel staff, business management, upkeep and sanitary standards of hotel facilities, guest satisfaction and customer service, marketing management, sales management, revenue management, financial accounting, purchasing, and other functions. The title "hotel manager" or "hotelier" often refers to the hotel's General Manager who serves as a hotel's head executive, though their duties and responsibilities vary depending on the hotel's size, purpose, and expectations from ownership. The hotel's General Manager is often supported by subordinate department managers that are responsible for individual departments and key functions of the hotel operation.</a:t>
            </a:r>
          </a:p>
          <a:p>
            <a:endParaRPr lang="en-US" dirty="0"/>
          </a:p>
        </p:txBody>
      </p:sp>
      <p:sp>
        <p:nvSpPr>
          <p:cNvPr id="4" name="Slide Number Placeholder 3"/>
          <p:cNvSpPr>
            <a:spLocks noGrp="1"/>
          </p:cNvSpPr>
          <p:nvPr>
            <p:ph type="sldNum" sz="quarter" idx="10"/>
          </p:nvPr>
        </p:nvSpPr>
        <p:spPr/>
        <p:txBody>
          <a:bodyPr/>
          <a:lstStyle/>
          <a:p>
            <a:fld id="{E0746DE6-3336-457D-A091-FA20AC1C536E}" type="slidenum">
              <a:rPr lang="en-US" smtClean="0"/>
              <a:t>18</a:t>
            </a:fld>
            <a:endParaRPr lang="en-US"/>
          </a:p>
        </p:txBody>
      </p:sp>
    </p:spTree>
    <p:extLst>
      <p:ext uri="{BB962C8B-B14F-4D97-AF65-F5344CB8AC3E}">
        <p14:creationId xmlns:p14="http://schemas.microsoft.com/office/powerpoint/2010/main" val="2527161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9/10/2020</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0513957"/>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dirty="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51404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dirty="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862897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4260" y="462455"/>
            <a:ext cx="10515600" cy="822263"/>
          </a:xfrm>
        </p:spPr>
        <p:txBody>
          <a:bodyPr>
            <a:normAutofit/>
          </a:bodyPr>
          <a:lstStyle>
            <a:lvl1pPr>
              <a:defRPr sz="3600">
                <a:solidFill>
                  <a:srgbClr val="D24726"/>
                </a:solidFill>
                <a:latin typeface="Segoe UI Light" panose="020B0502040204020203" pitchFamily="34" charset="0"/>
                <a:cs typeface="Segoe UI Light" panose="020B0502040204020203" pitchFamily="34" charset="0"/>
              </a:defRPr>
            </a:lvl1pPr>
          </a:lstStyle>
          <a:p>
            <a:r>
              <a:rPr lang="en-US" dirty="0"/>
              <a:t>Click to edit Master title style</a:t>
            </a:r>
          </a:p>
        </p:txBody>
      </p:sp>
      <p:sp>
        <p:nvSpPr>
          <p:cNvPr id="3" name="Content Placeholder 2"/>
          <p:cNvSpPr>
            <a:spLocks noGrp="1"/>
          </p:cNvSpPr>
          <p:nvPr>
            <p:ph idx="1"/>
          </p:nvPr>
        </p:nvSpPr>
        <p:spPr>
          <a:xfrm>
            <a:off x="838200" y="1625936"/>
            <a:ext cx="10515600" cy="4351338"/>
          </a:xfrm>
        </p:spPr>
        <p:txBody>
          <a:bodyPr/>
          <a:lstStyle>
            <a:lvl1pPr>
              <a:defRPr sz="1400" baseline="0">
                <a:solidFill>
                  <a:srgbClr val="595959"/>
                </a:solidFill>
                <a:latin typeface="Segoe UI Semilight" panose="020B0402040204020203" pitchFamily="34" charset="0"/>
                <a:cs typeface="Segoe UI Semilight" panose="020B0402040204020203" pitchFamily="34" charset="0"/>
              </a:defRPr>
            </a:lvl1pPr>
            <a:lvl2pPr>
              <a:defRPr sz="1200" baseline="0">
                <a:solidFill>
                  <a:srgbClr val="595959"/>
                </a:solidFill>
                <a:latin typeface="Segoe UI Semilight" panose="020B0402040204020203" pitchFamily="34" charset="0"/>
                <a:cs typeface="Segoe UI Semilight" panose="020B0402040204020203" pitchFamily="34" charset="0"/>
              </a:defRPr>
            </a:lvl2pPr>
            <a:lvl3pPr>
              <a:defRPr sz="1200" baseline="0">
                <a:solidFill>
                  <a:srgbClr val="595959"/>
                </a:solidFill>
                <a:latin typeface="Segoe UI Semilight" panose="020B0402040204020203" pitchFamily="34" charset="0"/>
                <a:cs typeface="Segoe UI Semilight" panose="020B0402040204020203" pitchFamily="34" charset="0"/>
              </a:defRPr>
            </a:lvl3pPr>
            <a:lvl4pPr>
              <a:defRPr sz="1200" baseline="0">
                <a:solidFill>
                  <a:srgbClr val="595959"/>
                </a:solidFill>
                <a:latin typeface="Segoe UI Semilight" panose="020B0402040204020203" pitchFamily="34" charset="0"/>
                <a:cs typeface="Segoe UI Semilight" panose="020B0402040204020203" pitchFamily="34" charset="0"/>
              </a:defRPr>
            </a:lvl4pPr>
            <a:lvl5pPr>
              <a:defRPr sz="1200" baseline="0">
                <a:solidFill>
                  <a:srgbClr val="595959"/>
                </a:solidFill>
                <a:latin typeface="Segoe UI Semilight" panose="020B0402040204020203" pitchFamily="34" charset="0"/>
                <a:cs typeface="Segoe UI Semilight" panose="020B0402040204020203"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652CD92-9D15-43B4-8516-073FCDAC90D4}" type="datetimeFigureOut">
              <a:rPr lang="en-US" smtClean="0"/>
              <a:t>9/10/2020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5E1560-7126-406C-A531-3A398E8D0EEA}" type="slidenum">
              <a:rPr lang="en-US" smtClean="0"/>
              <a:t>‹#›</a:t>
            </a:fld>
            <a:endParaRPr lang="en-US"/>
          </a:p>
        </p:txBody>
      </p:sp>
      <p:cxnSp>
        <p:nvCxnSpPr>
          <p:cNvPr id="7" name="Straight Connector 6"/>
          <p:cNvCxnSpPr/>
          <p:nvPr userDrawn="1"/>
        </p:nvCxnSpPr>
        <p:spPr>
          <a:xfrm>
            <a:off x="952500" y="1284718"/>
            <a:ext cx="103632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525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dirty="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48827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9/10/2020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58589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dirty="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760718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dirty="0"/>
              <a:t>9/10/2020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2270593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dirty="0"/>
              <a:t>9/10/2020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686757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9/10/2020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315205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1435309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9/10/2020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extLst>
      <p:ext uri="{BB962C8B-B14F-4D97-AF65-F5344CB8AC3E}">
        <p14:creationId xmlns:p14="http://schemas.microsoft.com/office/powerpoint/2010/main" val="206652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9/10/2020</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dirty="0"/>
          </a:p>
        </p:txBody>
      </p:sp>
    </p:spTree>
    <p:extLst>
      <p:ext uri="{BB962C8B-B14F-4D97-AF65-F5344CB8AC3E}">
        <p14:creationId xmlns:p14="http://schemas.microsoft.com/office/powerpoint/2010/main" val="109278708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52CD92-9D15-43B4-8516-073FCDAC90D4}" type="datetimeFigureOut">
              <a:rPr lang="en-US" smtClean="0"/>
              <a:t>9/10/2020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5E1560-7126-406C-A531-3A398E8D0EEA}" type="slidenum">
              <a:rPr lang="en-US" smtClean="0"/>
              <a:t>‹#›</a:t>
            </a:fld>
            <a:endParaRPr lang="en-US"/>
          </a:p>
        </p:txBody>
      </p:sp>
    </p:spTree>
    <p:extLst>
      <p:ext uri="{BB962C8B-B14F-4D97-AF65-F5344CB8AC3E}">
        <p14:creationId xmlns:p14="http://schemas.microsoft.com/office/powerpoint/2010/main" val="3184122265"/>
      </p:ext>
    </p:extLst>
  </p:cSld>
  <p:clrMap bg1="lt1" tx1="dk1" bg2="lt2" tx2="dk2" accent1="accent1" accent2="accent2" accent3="accent3" accent4="accent4" accent5="accent5" accent6="accent6" hlink="hlink" folHlink="folHlink"/>
  <p:sldLayoutIdLst>
    <p:sldLayoutId id="21474838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15.jpeg"/><Relationship Id="rId1" Type="http://schemas.openxmlformats.org/officeDocument/2006/relationships/slideLayout" Target="../slideLayouts/slideLayout1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5B6D324E-2D03-4162-AF1E-D5E32234E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9" name="Rectangle 28">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43468" y="4564674"/>
            <a:ext cx="4010820" cy="1615461"/>
          </a:xfrm>
        </p:spPr>
        <p:txBody>
          <a:bodyPr vert="horz" lIns="91440" tIns="45720" rIns="91440" bIns="45720" rtlCol="0" anchor="ctr">
            <a:normAutofit/>
          </a:bodyPr>
          <a:lstStyle/>
          <a:p>
            <a:pPr>
              <a:lnSpc>
                <a:spcPct val="90000"/>
              </a:lnSpc>
            </a:pPr>
            <a:r>
              <a:rPr lang="en-US" sz="3200"/>
              <a:t>Hotel Management</a:t>
            </a:r>
            <a:br>
              <a:rPr lang="en-US" sz="3200"/>
            </a:br>
            <a:r>
              <a:rPr lang="en-US" sz="3200"/>
              <a:t>System</a:t>
            </a:r>
          </a:p>
        </p:txBody>
      </p:sp>
      <p:pic>
        <p:nvPicPr>
          <p:cNvPr id="5" name="Picture 4" descr="A blue pool of water&#10;&#10;Description automatically generated">
            <a:extLst>
              <a:ext uri="{FF2B5EF4-FFF2-40B4-BE49-F238E27FC236}">
                <a16:creationId xmlns:a16="http://schemas.microsoft.com/office/drawing/2014/main" id="{420754D0-69C0-A040-9912-C64E48BDF2F9}"/>
              </a:ext>
            </a:extLst>
          </p:cNvPr>
          <p:cNvPicPr>
            <a:picLocks noChangeAspect="1"/>
          </p:cNvPicPr>
          <p:nvPr/>
        </p:nvPicPr>
        <p:blipFill rotWithShape="1">
          <a:blip r:embed="rId2"/>
          <a:srcRect t="38178" b="3761"/>
          <a:stretch/>
        </p:blipFill>
        <p:spPr>
          <a:xfrm>
            <a:off x="20" y="1"/>
            <a:ext cx="11292820" cy="4212708"/>
          </a:xfrm>
          <a:prstGeom prst="rect">
            <a:avLst/>
          </a:prstGeom>
        </p:spPr>
      </p:pic>
      <p:cxnSp>
        <p:nvCxnSpPr>
          <p:cNvPr id="36" name="Straight Connector 30">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3000" y="4813604"/>
            <a:ext cx="0" cy="1117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type="subTitle" idx="1"/>
          </p:nvPr>
        </p:nvSpPr>
        <p:spPr>
          <a:xfrm>
            <a:off x="5288640" y="4564673"/>
            <a:ext cx="5665871" cy="1893277"/>
          </a:xfrm>
        </p:spPr>
        <p:txBody>
          <a:bodyPr vert="horz" lIns="91440" tIns="45720" rIns="91440" bIns="45720" rtlCol="0" anchor="ctr">
            <a:normAutofit/>
          </a:bodyPr>
          <a:lstStyle/>
          <a:p>
            <a:pPr indent="-182880"/>
            <a:r>
              <a:rPr lang="en-US" sz="900" b="1" dirty="0"/>
              <a:t>Team Structure</a:t>
            </a:r>
          </a:p>
          <a:p>
            <a:pPr indent="-182880"/>
            <a:r>
              <a:rPr lang="en-US" sz="900" dirty="0"/>
              <a:t>Duy Thai Nguyen – Implementation (Room module)</a:t>
            </a:r>
          </a:p>
          <a:p>
            <a:pPr indent="-182880"/>
            <a:r>
              <a:rPr lang="en-US" sz="900" dirty="0"/>
              <a:t>Truong Thanh Nam Nguyen - Implementation (Guest module)</a:t>
            </a:r>
          </a:p>
          <a:p>
            <a:pPr indent="-182880"/>
            <a:r>
              <a:rPr lang="en-US" sz="900" dirty="0"/>
              <a:t>Duy Hanh Nguyen – Implementation (Login, Role), </a:t>
            </a:r>
          </a:p>
          <a:p>
            <a:pPr indent="-182880"/>
            <a:r>
              <a:rPr lang="en-US" sz="900" dirty="0"/>
              <a:t>Quoc Nam Le – Design framework, Implementation (Booking, Check-in, Checkout)</a:t>
            </a:r>
          </a:p>
          <a:p>
            <a:pPr indent="-182880"/>
            <a:r>
              <a:rPr lang="en-US" sz="900" dirty="0"/>
              <a:t>Group - Design, Documentation, Review, Testing, Database Design</a:t>
            </a:r>
          </a:p>
        </p:txBody>
      </p:sp>
    </p:spTree>
    <p:extLst>
      <p:ext uri="{BB962C8B-B14F-4D97-AF65-F5344CB8AC3E}">
        <p14:creationId xmlns:p14="http://schemas.microsoft.com/office/powerpoint/2010/main" val="1122553760"/>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EB76-C83F-EF4D-81B8-17005AE15D69}"/>
              </a:ext>
            </a:extLst>
          </p:cNvPr>
          <p:cNvSpPr>
            <a:spLocks noGrp="1"/>
          </p:cNvSpPr>
          <p:nvPr>
            <p:ph type="title"/>
          </p:nvPr>
        </p:nvSpPr>
        <p:spPr>
          <a:xfrm>
            <a:off x="32287" y="190711"/>
            <a:ext cx="10515600" cy="1128417"/>
          </a:xfrm>
        </p:spPr>
        <p:txBody>
          <a:bodyPr vert="horz" lIns="91440" tIns="45720" rIns="91440" bIns="45720" rtlCol="0" anchor="ctr">
            <a:normAutofit/>
          </a:bodyPr>
          <a:lstStyle/>
          <a:p>
            <a:r>
              <a:rPr lang="en-US" sz="5200" dirty="0">
                <a:solidFill>
                  <a:schemeClr val="tx1"/>
                </a:solidFill>
                <a:latin typeface="+mj-lt"/>
                <a:cs typeface="+mj-cs"/>
              </a:rPr>
              <a:t>Sequence Diagram</a:t>
            </a:r>
          </a:p>
        </p:txBody>
      </p:sp>
      <p:sp>
        <p:nvSpPr>
          <p:cNvPr id="6" name="Content Placeholder 5">
            <a:extLst>
              <a:ext uri="{FF2B5EF4-FFF2-40B4-BE49-F238E27FC236}">
                <a16:creationId xmlns:a16="http://schemas.microsoft.com/office/drawing/2014/main" id="{085A5435-69EB-264C-B086-E427BDE95EC7}"/>
              </a:ext>
            </a:extLst>
          </p:cNvPr>
          <p:cNvSpPr>
            <a:spLocks noGrp="1"/>
          </p:cNvSpPr>
          <p:nvPr>
            <p:ph idx="1"/>
          </p:nvPr>
        </p:nvSpPr>
        <p:spPr/>
        <p:txBody>
          <a:bodyPr/>
          <a:lstStyle/>
          <a:p>
            <a:endParaRPr lang="en-US" dirty="0"/>
          </a:p>
        </p:txBody>
      </p:sp>
      <p:pic>
        <p:nvPicPr>
          <p:cNvPr id="3" name="Picture 2">
            <a:extLst>
              <a:ext uri="{FF2B5EF4-FFF2-40B4-BE49-F238E27FC236}">
                <a16:creationId xmlns:a16="http://schemas.microsoft.com/office/drawing/2014/main" id="{D8800042-1A29-F34D-9F51-36F2A6229BD7}"/>
              </a:ext>
            </a:extLst>
          </p:cNvPr>
          <p:cNvPicPr>
            <a:picLocks noChangeAspect="1"/>
          </p:cNvPicPr>
          <p:nvPr/>
        </p:nvPicPr>
        <p:blipFill>
          <a:blip r:embed="rId2"/>
          <a:stretch>
            <a:fillRect/>
          </a:stretch>
        </p:blipFill>
        <p:spPr>
          <a:xfrm>
            <a:off x="167255" y="1162050"/>
            <a:ext cx="11855971" cy="5086350"/>
          </a:xfrm>
          <a:prstGeom prst="rect">
            <a:avLst/>
          </a:prstGeom>
        </p:spPr>
      </p:pic>
    </p:spTree>
    <p:extLst>
      <p:ext uri="{BB962C8B-B14F-4D97-AF65-F5344CB8AC3E}">
        <p14:creationId xmlns:p14="http://schemas.microsoft.com/office/powerpoint/2010/main" val="3307065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beautiful-hotel-rooms-guidepal">
            <a:extLst>
              <a:ext uri="{FF2B5EF4-FFF2-40B4-BE49-F238E27FC236}">
                <a16:creationId xmlns:a16="http://schemas.microsoft.com/office/drawing/2014/main" id="{3610E562-73BE-A44E-985E-998BE741D5F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1334" b="9091"/>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solidFill>
                  <a:schemeClr val="tx1"/>
                </a:solidFill>
                <a:latin typeface="+mj-lt"/>
                <a:cs typeface="+mj-cs"/>
              </a:rPr>
              <a:t>User Case 2: Add New Room</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31ADADBC-AA4F-3844-B58D-F2EB1F4F2BF9}"/>
              </a:ext>
            </a:extLst>
          </p:cNvPr>
          <p:cNvSpPr txBox="1">
            <a:spLocks/>
          </p:cNvSpPr>
          <p:nvPr/>
        </p:nvSpPr>
        <p:spPr>
          <a:xfrm>
            <a:off x="371094" y="2718054"/>
            <a:ext cx="3438906" cy="3207258"/>
          </a:xfrm>
          <a:prstGeom prst="rect">
            <a:avLst/>
          </a:prstGeom>
        </p:spPr>
        <p:txBody>
          <a:bodyPr vert="horz" lIns="91440" tIns="45720" rIns="91440" bIns="45720" numCol="1" rtlCol="0" anchor="t">
            <a:normAutofit/>
          </a:bodyPr>
          <a:lstStyle/>
          <a:p>
            <a:pPr indent="-228600" defTabSz="914400">
              <a:lnSpc>
                <a:spcPct val="90000"/>
              </a:lnSpc>
              <a:spcAft>
                <a:spcPts val="600"/>
              </a:spcAft>
              <a:buFont typeface="Arial" panose="020B0604020202020204" pitchFamily="34" charset="0"/>
              <a:buChar char="•"/>
            </a:pPr>
            <a:r>
              <a:rPr lang="en-US" sz="1700" dirty="0"/>
              <a:t>When an Admin selects the option to add a new member, then he is presented with a form with fields: room no, capacity, room type, price. After the data is entered and submitted, it is persisted using the persistence mechanism for this project </a:t>
            </a:r>
          </a:p>
        </p:txBody>
      </p:sp>
    </p:spTree>
    <p:extLst>
      <p:ext uri="{BB962C8B-B14F-4D97-AF65-F5344CB8AC3E}">
        <p14:creationId xmlns:p14="http://schemas.microsoft.com/office/powerpoint/2010/main" val="302584033"/>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EB76-C83F-EF4D-81B8-17005AE15D69}"/>
              </a:ext>
            </a:extLst>
          </p:cNvPr>
          <p:cNvSpPr>
            <a:spLocks noGrp="1"/>
          </p:cNvSpPr>
          <p:nvPr>
            <p:ph type="title"/>
          </p:nvPr>
        </p:nvSpPr>
        <p:spPr>
          <a:xfrm>
            <a:off x="78788" y="268201"/>
            <a:ext cx="10515600" cy="1128417"/>
          </a:xfrm>
        </p:spPr>
        <p:txBody>
          <a:bodyPr vert="horz" lIns="91440" tIns="45720" rIns="91440" bIns="45720" rtlCol="0" anchor="ctr">
            <a:normAutofit/>
          </a:bodyPr>
          <a:lstStyle/>
          <a:p>
            <a:r>
              <a:rPr lang="en-US" sz="5200" dirty="0">
                <a:solidFill>
                  <a:schemeClr val="tx1"/>
                </a:solidFill>
                <a:latin typeface="+mj-lt"/>
                <a:cs typeface="+mj-cs"/>
              </a:rPr>
              <a:t>Sequence Diagram</a:t>
            </a:r>
          </a:p>
        </p:txBody>
      </p:sp>
      <p:sp>
        <p:nvSpPr>
          <p:cNvPr id="6" name="Content Placeholder 5">
            <a:extLst>
              <a:ext uri="{FF2B5EF4-FFF2-40B4-BE49-F238E27FC236}">
                <a16:creationId xmlns:a16="http://schemas.microsoft.com/office/drawing/2014/main" id="{085A5435-69EB-264C-B086-E427BDE95EC7}"/>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A0F71208-9068-1442-9C31-8B58609CC352}"/>
              </a:ext>
            </a:extLst>
          </p:cNvPr>
          <p:cNvPicPr>
            <a:picLocks noChangeAspect="1"/>
          </p:cNvPicPr>
          <p:nvPr/>
        </p:nvPicPr>
        <p:blipFill>
          <a:blip r:embed="rId2"/>
          <a:stretch>
            <a:fillRect/>
          </a:stretch>
        </p:blipFill>
        <p:spPr>
          <a:xfrm>
            <a:off x="119126" y="1255799"/>
            <a:ext cx="11950700" cy="5334000"/>
          </a:xfrm>
          <a:prstGeom prst="rect">
            <a:avLst/>
          </a:prstGeom>
        </p:spPr>
      </p:pic>
    </p:spTree>
    <p:extLst>
      <p:ext uri="{BB962C8B-B14F-4D97-AF65-F5344CB8AC3E}">
        <p14:creationId xmlns:p14="http://schemas.microsoft.com/office/powerpoint/2010/main" val="14232328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602435" y="598270"/>
            <a:ext cx="3505495" cy="1622321"/>
          </a:xfrm>
        </p:spPr>
        <p:txBody>
          <a:bodyPr vert="horz" lIns="91440" tIns="45720" rIns="91440" bIns="45720" rtlCol="0" anchor="ctr">
            <a:normAutofit/>
          </a:bodyPr>
          <a:lstStyle/>
          <a:p>
            <a:r>
              <a:rPr lang="en-US" sz="3700" kern="1200" dirty="0">
                <a:solidFill>
                  <a:schemeClr val="tx1"/>
                </a:solidFill>
                <a:latin typeface="+mj-lt"/>
                <a:ea typeface="+mj-ea"/>
                <a:cs typeface="+mj-cs"/>
              </a:rPr>
              <a:t>User Case 3: Add new Guest</a:t>
            </a:r>
          </a:p>
        </p:txBody>
      </p:sp>
      <p:sp>
        <p:nvSpPr>
          <p:cNvPr id="4" name="Content Placeholder 2">
            <a:extLst>
              <a:ext uri="{FF2B5EF4-FFF2-40B4-BE49-F238E27FC236}">
                <a16:creationId xmlns:a16="http://schemas.microsoft.com/office/drawing/2014/main" id="{CFFDEE48-9B99-4C43-A2EF-CA329E79C9C1}"/>
              </a:ext>
            </a:extLst>
          </p:cNvPr>
          <p:cNvSpPr txBox="1">
            <a:spLocks/>
          </p:cNvSpPr>
          <p:nvPr/>
        </p:nvSpPr>
        <p:spPr>
          <a:xfrm>
            <a:off x="648931" y="2438400"/>
            <a:ext cx="3505494" cy="3785419"/>
          </a:xfrm>
          <a:prstGeom prst="rect">
            <a:avLst/>
          </a:prstGeom>
        </p:spPr>
        <p:txBody>
          <a:bodyPr vert="horz" lIns="91440" tIns="45720" rIns="91440" bIns="45720" numCol="1" rtlCol="0">
            <a:normAutofit/>
          </a:bodyPr>
          <a:lstStyle/>
          <a:p>
            <a:pPr indent="-228600" defTabSz="914400">
              <a:lnSpc>
                <a:spcPct val="90000"/>
              </a:lnSpc>
              <a:spcAft>
                <a:spcPts val="600"/>
              </a:spcAft>
              <a:buFont typeface="Arial" panose="020B0604020202020204" pitchFamily="34" charset="0"/>
              <a:buChar char="•"/>
            </a:pPr>
            <a:r>
              <a:rPr lang="en-US" sz="2000" dirty="0"/>
              <a:t>When an Administrator selects the option to add a new member, then he is presented with a form with fields: guest id, first name, last name, street, city, state, zip, telephone number. After the data is entered and submitted, it is persisted using the persistence mechanism for this project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CFDC621-9BB9-6E46-B917-374FCFF26899}"/>
              </a:ext>
            </a:extLst>
          </p:cNvPr>
          <p:cNvPicPr>
            <a:picLocks noChangeAspect="1"/>
          </p:cNvPicPr>
          <p:nvPr/>
        </p:nvPicPr>
        <p:blipFill>
          <a:blip r:embed="rId2"/>
          <a:stretch>
            <a:fillRect/>
          </a:stretch>
        </p:blipFill>
        <p:spPr>
          <a:xfrm>
            <a:off x="4086808" y="1397832"/>
            <a:ext cx="8105192" cy="4472026"/>
          </a:xfrm>
          <a:prstGeom prst="rect">
            <a:avLst/>
          </a:prstGeom>
        </p:spPr>
      </p:pic>
    </p:spTree>
    <p:extLst>
      <p:ext uri="{BB962C8B-B14F-4D97-AF65-F5344CB8AC3E}">
        <p14:creationId xmlns:p14="http://schemas.microsoft.com/office/powerpoint/2010/main" val="23169264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EB76-C83F-EF4D-81B8-17005AE15D69}"/>
              </a:ext>
            </a:extLst>
          </p:cNvPr>
          <p:cNvSpPr>
            <a:spLocks noGrp="1"/>
          </p:cNvSpPr>
          <p:nvPr>
            <p:ph type="title"/>
          </p:nvPr>
        </p:nvSpPr>
        <p:spPr>
          <a:xfrm>
            <a:off x="47787" y="190711"/>
            <a:ext cx="10515600" cy="1128417"/>
          </a:xfrm>
        </p:spPr>
        <p:txBody>
          <a:bodyPr vert="horz" lIns="91440" tIns="45720" rIns="91440" bIns="45720" rtlCol="0" anchor="ctr">
            <a:normAutofit/>
          </a:bodyPr>
          <a:lstStyle/>
          <a:p>
            <a:r>
              <a:rPr lang="en-US" sz="5200" dirty="0">
                <a:solidFill>
                  <a:schemeClr val="tx1"/>
                </a:solidFill>
                <a:latin typeface="+mj-lt"/>
                <a:cs typeface="+mj-cs"/>
              </a:rPr>
              <a:t>Sequence Diagram</a:t>
            </a:r>
          </a:p>
        </p:txBody>
      </p:sp>
      <p:sp>
        <p:nvSpPr>
          <p:cNvPr id="6" name="Content Placeholder 5">
            <a:extLst>
              <a:ext uri="{FF2B5EF4-FFF2-40B4-BE49-F238E27FC236}">
                <a16:creationId xmlns:a16="http://schemas.microsoft.com/office/drawing/2014/main" id="{085A5435-69EB-264C-B086-E427BDE95EC7}"/>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4093B97-8DAB-D24A-BD86-543F743F50B1}"/>
              </a:ext>
            </a:extLst>
          </p:cNvPr>
          <p:cNvPicPr>
            <a:picLocks noChangeAspect="1"/>
          </p:cNvPicPr>
          <p:nvPr/>
        </p:nvPicPr>
        <p:blipFill>
          <a:blip r:embed="rId2"/>
          <a:stretch>
            <a:fillRect/>
          </a:stretch>
        </p:blipFill>
        <p:spPr>
          <a:xfrm>
            <a:off x="127000" y="1160631"/>
            <a:ext cx="11938000" cy="5346700"/>
          </a:xfrm>
          <a:prstGeom prst="rect">
            <a:avLst/>
          </a:prstGeom>
        </p:spPr>
      </p:pic>
    </p:spTree>
    <p:extLst>
      <p:ext uri="{BB962C8B-B14F-4D97-AF65-F5344CB8AC3E}">
        <p14:creationId xmlns:p14="http://schemas.microsoft.com/office/powerpoint/2010/main" val="2187038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40+ Best Hotel Booking WordPress Themes 2020 - Colorlib">
            <a:extLst>
              <a:ext uri="{FF2B5EF4-FFF2-40B4-BE49-F238E27FC236}">
                <a16:creationId xmlns:a16="http://schemas.microsoft.com/office/drawing/2014/main" id="{4BA7919E-4096-DF4B-BC23-0BEBF5625A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10" t="9091" r="25444" b="-1"/>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dirty="0">
                <a:solidFill>
                  <a:schemeClr val="tx1"/>
                </a:solidFill>
                <a:latin typeface="+mj-lt"/>
                <a:cs typeface="+mj-cs"/>
              </a:rPr>
              <a:t>User Case 4: Booking</a:t>
            </a:r>
          </a:p>
        </p:txBody>
      </p:sp>
      <p:sp>
        <p:nvSpPr>
          <p:cNvPr id="77" name="Rectangle 7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9" name="Rectangle 7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80D39BDE-3A2D-5E41-BD9D-A7969D1FA651}"/>
              </a:ext>
            </a:extLst>
          </p:cNvPr>
          <p:cNvSpPr txBox="1">
            <a:spLocks/>
          </p:cNvSpPr>
          <p:nvPr/>
        </p:nvSpPr>
        <p:spPr>
          <a:xfrm>
            <a:off x="371094" y="2718054"/>
            <a:ext cx="3438906" cy="3207258"/>
          </a:xfrm>
          <a:prstGeom prst="rect">
            <a:avLst/>
          </a:prstGeom>
        </p:spPr>
        <p:txBody>
          <a:bodyPr vert="horz" lIns="91440" tIns="45720" rIns="91440" bIns="45720" numCol="1" rtlCol="0" anchor="t">
            <a:normAutofit/>
          </a:bodyPr>
          <a:lstStyle/>
          <a:p>
            <a:pPr indent="-228600" defTabSz="914400">
              <a:lnSpc>
                <a:spcPct val="90000"/>
              </a:lnSpc>
              <a:spcAft>
                <a:spcPts val="600"/>
              </a:spcAft>
              <a:buFont typeface="Arial" panose="020B0604020202020204" pitchFamily="34" charset="0"/>
              <a:buChar char="•"/>
            </a:pPr>
            <a:r>
              <a:rPr lang="en-US" sz="1700" dirty="0"/>
              <a:t>When a hotel staff selects the option to make room reservation, firstly he creates a new Guest, then make a room reservation. The system shows a form with field number of rooms, number of Guest, </a:t>
            </a:r>
            <a:r>
              <a:rPr lang="en-US" sz="1700" dirty="0" err="1"/>
              <a:t>fromDate</a:t>
            </a:r>
            <a:r>
              <a:rPr lang="en-US" sz="1700" dirty="0"/>
              <a:t>, </a:t>
            </a:r>
            <a:r>
              <a:rPr lang="en-US" sz="1700" dirty="0" err="1"/>
              <a:t>toDate</a:t>
            </a:r>
            <a:r>
              <a:rPr lang="en-US" sz="1700" dirty="0"/>
              <a:t>, </a:t>
            </a:r>
            <a:r>
              <a:rPr lang="en-US" sz="1700" dirty="0" err="1"/>
              <a:t>etimatedAmount</a:t>
            </a:r>
            <a:r>
              <a:rPr lang="en-US" sz="1700" dirty="0"/>
              <a:t>, description. After the data is entered and submitted, it is persisted using the persistence mechanism for this project</a:t>
            </a:r>
          </a:p>
        </p:txBody>
      </p:sp>
    </p:spTree>
    <p:extLst>
      <p:ext uri="{BB962C8B-B14F-4D97-AF65-F5344CB8AC3E}">
        <p14:creationId xmlns:p14="http://schemas.microsoft.com/office/powerpoint/2010/main" val="3037092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7EB76-C83F-EF4D-81B8-17005AE15D69}"/>
              </a:ext>
            </a:extLst>
          </p:cNvPr>
          <p:cNvSpPr>
            <a:spLocks noGrp="1"/>
          </p:cNvSpPr>
          <p:nvPr>
            <p:ph type="title"/>
          </p:nvPr>
        </p:nvSpPr>
        <p:spPr>
          <a:xfrm>
            <a:off x="127000" y="187376"/>
            <a:ext cx="10515600" cy="1128417"/>
          </a:xfrm>
        </p:spPr>
        <p:txBody>
          <a:bodyPr vert="horz" lIns="91440" tIns="45720" rIns="91440" bIns="45720" rtlCol="0" anchor="ctr">
            <a:normAutofit/>
          </a:bodyPr>
          <a:lstStyle/>
          <a:p>
            <a:r>
              <a:rPr lang="en-US" sz="5200" dirty="0">
                <a:solidFill>
                  <a:schemeClr val="tx1"/>
                </a:solidFill>
                <a:latin typeface="+mj-lt"/>
                <a:cs typeface="+mj-cs"/>
              </a:rPr>
              <a:t>Sequence Diagram</a:t>
            </a:r>
          </a:p>
        </p:txBody>
      </p:sp>
      <p:sp>
        <p:nvSpPr>
          <p:cNvPr id="6" name="Content Placeholder 5">
            <a:extLst>
              <a:ext uri="{FF2B5EF4-FFF2-40B4-BE49-F238E27FC236}">
                <a16:creationId xmlns:a16="http://schemas.microsoft.com/office/drawing/2014/main" id="{085A5435-69EB-264C-B086-E427BDE95EC7}"/>
              </a:ext>
            </a:extLst>
          </p:cNvPr>
          <p:cNvSpPr>
            <a:spLocks noGrp="1"/>
          </p:cNvSpPr>
          <p:nvPr>
            <p:ph idx="1"/>
          </p:nvPr>
        </p:nvSpPr>
        <p:spPr/>
        <p:txBody>
          <a:bodyPr/>
          <a:lstStyle/>
          <a:p>
            <a:endParaRPr lang="en-US"/>
          </a:p>
        </p:txBody>
      </p:sp>
      <p:pic>
        <p:nvPicPr>
          <p:cNvPr id="3" name="Picture 2">
            <a:extLst>
              <a:ext uri="{FF2B5EF4-FFF2-40B4-BE49-F238E27FC236}">
                <a16:creationId xmlns:a16="http://schemas.microsoft.com/office/drawing/2014/main" id="{FCDC3E16-B23B-431A-85AB-373278A2D66A}"/>
              </a:ext>
            </a:extLst>
          </p:cNvPr>
          <p:cNvPicPr>
            <a:picLocks noChangeAspect="1"/>
          </p:cNvPicPr>
          <p:nvPr/>
        </p:nvPicPr>
        <p:blipFill>
          <a:blip r:embed="rId2"/>
          <a:stretch>
            <a:fillRect/>
          </a:stretch>
        </p:blipFill>
        <p:spPr>
          <a:xfrm>
            <a:off x="51091" y="1346789"/>
            <a:ext cx="12140909" cy="4007679"/>
          </a:xfrm>
          <a:prstGeom prst="rect">
            <a:avLst/>
          </a:prstGeom>
        </p:spPr>
      </p:pic>
    </p:spTree>
    <p:extLst>
      <p:ext uri="{BB962C8B-B14F-4D97-AF65-F5344CB8AC3E}">
        <p14:creationId xmlns:p14="http://schemas.microsoft.com/office/powerpoint/2010/main" val="3979145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37489" y="566382"/>
            <a:ext cx="4534047" cy="1550284"/>
          </a:xfrm>
        </p:spPr>
        <p:txBody>
          <a:bodyPr>
            <a:normAutofit/>
          </a:bodyPr>
          <a:lstStyle/>
          <a:p>
            <a:r>
              <a:rPr lang="en-US" dirty="0"/>
              <a:t>Contents</a:t>
            </a:r>
          </a:p>
        </p:txBody>
      </p:sp>
      <p:sp>
        <p:nvSpPr>
          <p:cNvPr id="3" name="Content Placeholder 2"/>
          <p:cNvSpPr>
            <a:spLocks noGrp="1"/>
          </p:cNvSpPr>
          <p:nvPr>
            <p:ph type="body" idx="1"/>
          </p:nvPr>
        </p:nvSpPr>
        <p:spPr>
          <a:xfrm>
            <a:off x="1199535" y="2438399"/>
            <a:ext cx="4572002" cy="3853219"/>
          </a:xfrm>
        </p:spPr>
        <p:txBody>
          <a:bodyPr>
            <a:normAutofit/>
          </a:bodyPr>
          <a:lstStyle/>
          <a:p>
            <a:r>
              <a:rPr lang="en-US" dirty="0">
                <a:solidFill>
                  <a:schemeClr val="bg1">
                    <a:lumMod val="50000"/>
                  </a:schemeClr>
                </a:solidFill>
              </a:rPr>
              <a:t>System Requirement</a:t>
            </a:r>
          </a:p>
          <a:p>
            <a:r>
              <a:rPr lang="en-US" dirty="0">
                <a:solidFill>
                  <a:schemeClr val="bg1">
                    <a:lumMod val="50000"/>
                  </a:schemeClr>
                </a:solidFill>
              </a:rPr>
              <a:t>System Design</a:t>
            </a:r>
          </a:p>
          <a:p>
            <a:pPr lvl="1"/>
            <a:r>
              <a:rPr lang="en-US" dirty="0">
                <a:solidFill>
                  <a:schemeClr val="bg1">
                    <a:lumMod val="50000"/>
                  </a:schemeClr>
                </a:solidFill>
              </a:rPr>
              <a:t>Class Diagram</a:t>
            </a:r>
          </a:p>
          <a:p>
            <a:pPr lvl="1"/>
            <a:r>
              <a:rPr lang="en-US" dirty="0">
                <a:solidFill>
                  <a:schemeClr val="bg1">
                    <a:lumMod val="50000"/>
                  </a:schemeClr>
                </a:solidFill>
              </a:rPr>
              <a:t>Database Relationship</a:t>
            </a:r>
            <a:endParaRPr lang="en-US" dirty="0"/>
          </a:p>
          <a:p>
            <a:pPr lvl="1"/>
            <a:r>
              <a:rPr lang="en-US" dirty="0">
                <a:solidFill>
                  <a:schemeClr val="bg1">
                    <a:lumMod val="50000"/>
                  </a:schemeClr>
                </a:solidFill>
              </a:rPr>
              <a:t>Sequence Diagrams</a:t>
            </a:r>
          </a:p>
          <a:p>
            <a:r>
              <a:rPr lang="en-US" dirty="0"/>
              <a:t>System Demo</a:t>
            </a:r>
          </a:p>
          <a:p>
            <a:pPr lvl="1"/>
            <a:endParaRPr lang="en-US" dirty="0">
              <a:solidFill>
                <a:schemeClr val="bg1">
                  <a:lumMod val="50000"/>
                </a:schemeClr>
              </a:solidFill>
            </a:endParaRPr>
          </a:p>
        </p:txBody>
      </p:sp>
      <p:pic>
        <p:nvPicPr>
          <p:cNvPr id="7" name="Picture 6" descr="A view of a city at night&#10;&#10;Description automatically generated">
            <a:extLst>
              <a:ext uri="{FF2B5EF4-FFF2-40B4-BE49-F238E27FC236}">
                <a16:creationId xmlns:a16="http://schemas.microsoft.com/office/drawing/2014/main" id="{14E6A6B2-18B1-1C49-B771-8E9B101C4A22}"/>
              </a:ext>
            </a:extLst>
          </p:cNvPr>
          <p:cNvPicPr>
            <a:picLocks noChangeAspect="1"/>
          </p:cNvPicPr>
          <p:nvPr/>
        </p:nvPicPr>
        <p:blipFill rotWithShape="1">
          <a:blip r:embed="rId2"/>
          <a:srcRect r="11128"/>
          <a:stretch/>
        </p:blipFill>
        <p:spPr>
          <a:xfrm>
            <a:off x="6097181" y="10"/>
            <a:ext cx="6094819" cy="6857990"/>
          </a:xfrm>
          <a:prstGeom prst="rect">
            <a:avLst/>
          </a:prstGeom>
        </p:spPr>
      </p:pic>
    </p:spTree>
    <p:extLst>
      <p:ext uri="{BB962C8B-B14F-4D97-AF65-F5344CB8AC3E}">
        <p14:creationId xmlns:p14="http://schemas.microsoft.com/office/powerpoint/2010/main" val="541152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74426AB7-D619-4515-962A-BC83909EC0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E47DF98-723F-4AAC-ABCF-CACBC438F7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3840" y="256540"/>
            <a:ext cx="11704320" cy="6365239"/>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EA29FC7C-9308-4FDE-8DCA-405668055B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895600" y="5768204"/>
            <a:ext cx="64008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1109980" y="4277356"/>
            <a:ext cx="9966960" cy="1560320"/>
          </a:xfrm>
        </p:spPr>
        <p:txBody>
          <a:bodyPr vert="horz" lIns="91440" tIns="45720" rIns="91440" bIns="45720" rtlCol="0" anchor="b">
            <a:normAutofit/>
          </a:bodyPr>
          <a:lstStyle/>
          <a:p>
            <a:pPr algn="ctr"/>
            <a:r>
              <a:rPr lang="en-US" sz="4400" dirty="0">
                <a:solidFill>
                  <a:schemeClr val="tx1"/>
                </a:solidFill>
                <a:latin typeface="+mj-lt"/>
                <a:cs typeface="+mj-cs"/>
              </a:rPr>
              <a:t>System Demo</a:t>
            </a:r>
          </a:p>
        </p:txBody>
      </p:sp>
      <p:pic>
        <p:nvPicPr>
          <p:cNvPr id="5" name="Picture 4">
            <a:extLst>
              <a:ext uri="{FF2B5EF4-FFF2-40B4-BE49-F238E27FC236}">
                <a16:creationId xmlns:a16="http://schemas.microsoft.com/office/drawing/2014/main" id="{1D3AA2DF-A3C2-9F49-AB77-48ED232748A6}"/>
              </a:ext>
            </a:extLst>
          </p:cNvPr>
          <p:cNvPicPr>
            <a:picLocks noChangeAspect="1"/>
          </p:cNvPicPr>
          <p:nvPr/>
        </p:nvPicPr>
        <p:blipFill rotWithShape="1">
          <a:blip r:embed="rId3"/>
          <a:srcRect t="5289" r="1" b="31957"/>
          <a:stretch/>
        </p:blipFill>
        <p:spPr>
          <a:xfrm>
            <a:off x="243840" y="256540"/>
            <a:ext cx="11704320" cy="3764276"/>
          </a:xfrm>
          <a:prstGeom prst="rect">
            <a:avLst/>
          </a:prstGeom>
        </p:spPr>
      </p:pic>
    </p:spTree>
    <p:extLst>
      <p:ext uri="{BB962C8B-B14F-4D97-AF65-F5344CB8AC3E}">
        <p14:creationId xmlns:p14="http://schemas.microsoft.com/office/powerpoint/2010/main" val="3620133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Demo 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16426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7489" y="566382"/>
            <a:ext cx="4534047" cy="1550284"/>
          </a:xfrm>
        </p:spPr>
        <p:txBody>
          <a:bodyPr>
            <a:normAutofit/>
          </a:bodyPr>
          <a:lstStyle/>
          <a:p>
            <a:r>
              <a:rPr lang="en-US"/>
              <a:t>Contents</a:t>
            </a:r>
          </a:p>
        </p:txBody>
      </p:sp>
      <p:sp>
        <p:nvSpPr>
          <p:cNvPr id="20" name="Rectangle 17">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type="body" idx="1"/>
          </p:nvPr>
        </p:nvSpPr>
        <p:spPr>
          <a:xfrm>
            <a:off x="1199535" y="2438399"/>
            <a:ext cx="4572002" cy="3853219"/>
          </a:xfrm>
        </p:spPr>
        <p:txBody>
          <a:bodyPr>
            <a:normAutofit/>
          </a:bodyPr>
          <a:lstStyle/>
          <a:p>
            <a:r>
              <a:rPr lang="en-US" dirty="0"/>
              <a:t>System Requirement</a:t>
            </a:r>
          </a:p>
          <a:p>
            <a:r>
              <a:rPr lang="en-US" dirty="0"/>
              <a:t>System Design</a:t>
            </a:r>
          </a:p>
          <a:p>
            <a:pPr lvl="1"/>
            <a:r>
              <a:rPr lang="en-US" dirty="0">
                <a:solidFill>
                  <a:schemeClr val="bg1">
                    <a:lumMod val="50000"/>
                  </a:schemeClr>
                </a:solidFill>
              </a:rPr>
              <a:t>Class Diagram</a:t>
            </a:r>
          </a:p>
          <a:p>
            <a:pPr lvl="1"/>
            <a:r>
              <a:rPr lang="en-US" dirty="0">
                <a:solidFill>
                  <a:schemeClr val="bg1">
                    <a:lumMod val="50000"/>
                  </a:schemeClr>
                </a:solidFill>
              </a:rPr>
              <a:t>Database Relationship</a:t>
            </a:r>
          </a:p>
          <a:p>
            <a:pPr lvl="1"/>
            <a:r>
              <a:rPr lang="en-US" dirty="0">
                <a:solidFill>
                  <a:schemeClr val="bg1">
                    <a:lumMod val="50000"/>
                  </a:schemeClr>
                </a:solidFill>
              </a:rPr>
              <a:t>Sequence Diagrams</a:t>
            </a:r>
            <a:endParaRPr lang="en-US" dirty="0"/>
          </a:p>
          <a:p>
            <a:r>
              <a:rPr lang="en-US" dirty="0"/>
              <a:t>System Demo</a:t>
            </a:r>
          </a:p>
        </p:txBody>
      </p:sp>
      <p:pic>
        <p:nvPicPr>
          <p:cNvPr id="7" name="Picture 6" descr="A view of a city at night&#10;&#10;Description automatically generated">
            <a:extLst>
              <a:ext uri="{FF2B5EF4-FFF2-40B4-BE49-F238E27FC236}">
                <a16:creationId xmlns:a16="http://schemas.microsoft.com/office/drawing/2014/main" id="{14E6A6B2-18B1-1C49-B771-8E9B101C4A22}"/>
              </a:ext>
            </a:extLst>
          </p:cNvPr>
          <p:cNvPicPr>
            <a:picLocks noChangeAspect="1"/>
          </p:cNvPicPr>
          <p:nvPr/>
        </p:nvPicPr>
        <p:blipFill rotWithShape="1">
          <a:blip r:embed="rId2"/>
          <a:srcRect r="11128"/>
          <a:stretch/>
        </p:blipFill>
        <p:spPr>
          <a:xfrm>
            <a:off x="6097181" y="10"/>
            <a:ext cx="6094819" cy="6857990"/>
          </a:xfrm>
          <a:prstGeom prst="rect">
            <a:avLst/>
          </a:prstGeom>
        </p:spPr>
      </p:pic>
    </p:spTree>
    <p:extLst>
      <p:ext uri="{BB962C8B-B14F-4D97-AF65-F5344CB8AC3E}">
        <p14:creationId xmlns:p14="http://schemas.microsoft.com/office/powerpoint/2010/main" val="2619269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429412549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048890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1"/>
            <a:ext cx="10515600" cy="914400"/>
          </a:xfrm>
        </p:spPr>
        <p:txBody>
          <a:bodyPr vert="horz" lIns="91440" tIns="45720" rIns="91440" bIns="45720" rtlCol="0" anchor="ctr">
            <a:normAutofit/>
          </a:bodyPr>
          <a:lstStyle/>
          <a:p>
            <a:r>
              <a:rPr lang="en-US" sz="5200" kern="1200" dirty="0">
                <a:solidFill>
                  <a:schemeClr val="tx1"/>
                </a:solidFill>
                <a:latin typeface="+mj-lt"/>
                <a:ea typeface="+mj-ea"/>
                <a:cs typeface="+mj-cs"/>
              </a:rPr>
              <a:t>Login Page</a:t>
            </a:r>
          </a:p>
        </p:txBody>
      </p:sp>
      <p:pic>
        <p:nvPicPr>
          <p:cNvPr id="2" name="Picture 1" descr="A screenshot of a cell phone&#10;&#10;Description automatically generated">
            <a:extLst>
              <a:ext uri="{FF2B5EF4-FFF2-40B4-BE49-F238E27FC236}">
                <a16:creationId xmlns:a16="http://schemas.microsoft.com/office/drawing/2014/main" id="{C0240E52-1CCE-754D-9E2C-685D1EA9584E}"/>
              </a:ext>
            </a:extLst>
          </p:cNvPr>
          <p:cNvPicPr>
            <a:picLocks noChangeAspect="1"/>
          </p:cNvPicPr>
          <p:nvPr/>
        </p:nvPicPr>
        <p:blipFill>
          <a:blip r:embed="rId2"/>
          <a:stretch>
            <a:fillRect/>
          </a:stretch>
        </p:blipFill>
        <p:spPr>
          <a:xfrm>
            <a:off x="2512604" y="1369981"/>
            <a:ext cx="9679395" cy="4162139"/>
          </a:xfrm>
          <a:prstGeom prst="rect">
            <a:avLst/>
          </a:prstGeom>
        </p:spPr>
      </p:pic>
      <p:sp>
        <p:nvSpPr>
          <p:cNvPr id="9" name="TextBox 8">
            <a:extLst>
              <a:ext uri="{FF2B5EF4-FFF2-40B4-BE49-F238E27FC236}">
                <a16:creationId xmlns:a16="http://schemas.microsoft.com/office/drawing/2014/main" id="{AA668C1E-D959-7241-9581-BB441F564D61}"/>
              </a:ext>
            </a:extLst>
          </p:cNvPr>
          <p:cNvSpPr txBox="1"/>
          <p:nvPr/>
        </p:nvSpPr>
        <p:spPr>
          <a:xfrm>
            <a:off x="179831" y="1716027"/>
            <a:ext cx="2389349" cy="2308324"/>
          </a:xfrm>
          <a:prstGeom prst="rect">
            <a:avLst/>
          </a:prstGeom>
          <a:noFill/>
        </p:spPr>
        <p:txBody>
          <a:bodyPr wrap="square" rtlCol="0">
            <a:spAutoFit/>
          </a:bodyPr>
          <a:lstStyle/>
          <a:p>
            <a:r>
              <a:rPr lang="en-US" dirty="0"/>
              <a:t>Login page show only two fields: Username and Password, and there is button Login to login, a hyperlink Forgot Password for user to reset the password.</a:t>
            </a:r>
          </a:p>
        </p:txBody>
      </p:sp>
    </p:spTree>
    <p:extLst>
      <p:ext uri="{BB962C8B-B14F-4D97-AF65-F5344CB8AC3E}">
        <p14:creationId xmlns:p14="http://schemas.microsoft.com/office/powerpoint/2010/main" val="2232162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3048" y="13813"/>
            <a:ext cx="10515600" cy="964213"/>
          </a:xfrm>
        </p:spPr>
        <p:txBody>
          <a:bodyPr vert="horz" lIns="91440" tIns="45720" rIns="91440" bIns="45720" rtlCol="0" anchor="ctr">
            <a:normAutofit/>
          </a:bodyPr>
          <a:lstStyle/>
          <a:p>
            <a:r>
              <a:rPr lang="en-US" sz="5200" kern="1200" dirty="0">
                <a:solidFill>
                  <a:schemeClr val="tx1"/>
                </a:solidFill>
                <a:latin typeface="+mj-lt"/>
                <a:ea typeface="+mj-ea"/>
                <a:cs typeface="+mj-cs"/>
              </a:rPr>
              <a:t>Home screen after login</a:t>
            </a:r>
          </a:p>
        </p:txBody>
      </p:sp>
      <p:pic>
        <p:nvPicPr>
          <p:cNvPr id="7" name="Picture 6">
            <a:extLst>
              <a:ext uri="{FF2B5EF4-FFF2-40B4-BE49-F238E27FC236}">
                <a16:creationId xmlns:a16="http://schemas.microsoft.com/office/drawing/2014/main" id="{895D7B48-13EE-7D4B-A38D-21326BFC6E6A}"/>
              </a:ext>
            </a:extLst>
          </p:cNvPr>
          <p:cNvPicPr>
            <a:picLocks noChangeAspect="1"/>
          </p:cNvPicPr>
          <p:nvPr/>
        </p:nvPicPr>
        <p:blipFill rotWithShape="1">
          <a:blip r:embed="rId2"/>
          <a:srcRect r="-1" b="18978"/>
          <a:stretch/>
        </p:blipFill>
        <p:spPr>
          <a:xfrm>
            <a:off x="2569180" y="1519696"/>
            <a:ext cx="9622820" cy="4073653"/>
          </a:xfrm>
          <a:prstGeom prst="rect">
            <a:avLst/>
          </a:prstGeom>
        </p:spPr>
      </p:pic>
      <p:sp>
        <p:nvSpPr>
          <p:cNvPr id="20" name="TextBox 19">
            <a:extLst>
              <a:ext uri="{FF2B5EF4-FFF2-40B4-BE49-F238E27FC236}">
                <a16:creationId xmlns:a16="http://schemas.microsoft.com/office/drawing/2014/main" id="{71F757F7-4E69-D34D-996A-6CB8B71EA0D1}"/>
              </a:ext>
            </a:extLst>
          </p:cNvPr>
          <p:cNvSpPr txBox="1"/>
          <p:nvPr/>
        </p:nvSpPr>
        <p:spPr>
          <a:xfrm>
            <a:off x="179831" y="1716027"/>
            <a:ext cx="2389349" cy="3139321"/>
          </a:xfrm>
          <a:prstGeom prst="rect">
            <a:avLst/>
          </a:prstGeom>
          <a:noFill/>
        </p:spPr>
        <p:txBody>
          <a:bodyPr wrap="square" rtlCol="0">
            <a:spAutoFit/>
          </a:bodyPr>
          <a:lstStyle/>
          <a:p>
            <a:r>
              <a:rPr lang="en-US" dirty="0"/>
              <a:t>The left side of home screen shows all menu of the system.</a:t>
            </a:r>
          </a:p>
          <a:p>
            <a:r>
              <a:rPr lang="en-US" dirty="0"/>
              <a:t>Center Dashboard show all require dashboards that client need to display.</a:t>
            </a:r>
          </a:p>
          <a:p>
            <a:r>
              <a:rPr lang="en-US" dirty="0"/>
              <a:t>Top of screen has a search field to search for Room, Guest, Booking…</a:t>
            </a:r>
          </a:p>
        </p:txBody>
      </p:sp>
    </p:spTree>
    <p:extLst>
      <p:ext uri="{BB962C8B-B14F-4D97-AF65-F5344CB8AC3E}">
        <p14:creationId xmlns:p14="http://schemas.microsoft.com/office/powerpoint/2010/main" val="3637743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35540471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252944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a:solidFill>
                  <a:schemeClr val="tx1"/>
                </a:solidFill>
                <a:latin typeface="+mj-lt"/>
                <a:ea typeface="+mj-ea"/>
                <a:cs typeface="+mj-cs"/>
              </a:rPr>
              <a:t>Add New Room</a:t>
            </a:r>
            <a:endParaRPr lang="en-US" sz="5200" kern="1200" dirty="0">
              <a:solidFill>
                <a:schemeClr val="tx1"/>
              </a:solidFill>
              <a:latin typeface="+mj-lt"/>
              <a:ea typeface="+mj-ea"/>
              <a:cs typeface="+mj-cs"/>
            </a:endParaRP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2862322"/>
          </a:xfrm>
          <a:prstGeom prst="rect">
            <a:avLst/>
          </a:prstGeom>
          <a:noFill/>
        </p:spPr>
        <p:txBody>
          <a:bodyPr wrap="square" rtlCol="0">
            <a:spAutoFit/>
          </a:bodyPr>
          <a:lstStyle/>
          <a:p>
            <a:r>
              <a:rPr lang="en-US"/>
              <a:t>User go to Menu: Room Management &gt; All Rooms, this form will show all rooms and their information, also allow to view, edit and delete room.</a:t>
            </a:r>
          </a:p>
          <a:p>
            <a:r>
              <a:rPr lang="en-US"/>
              <a:t>There is a green button on the right side to add new Room.</a:t>
            </a:r>
            <a:endParaRPr lang="en-US" dirty="0"/>
          </a:p>
        </p:txBody>
      </p:sp>
      <p:pic>
        <p:nvPicPr>
          <p:cNvPr id="2" name="Picture 1">
            <a:extLst>
              <a:ext uri="{FF2B5EF4-FFF2-40B4-BE49-F238E27FC236}">
                <a16:creationId xmlns:a16="http://schemas.microsoft.com/office/drawing/2014/main" id="{1F942A5B-42D1-8F43-B8FF-F136D7EE93D7}"/>
              </a:ext>
            </a:extLst>
          </p:cNvPr>
          <p:cNvPicPr>
            <a:picLocks noChangeAspect="1"/>
          </p:cNvPicPr>
          <p:nvPr/>
        </p:nvPicPr>
        <p:blipFill>
          <a:blip r:embed="rId2"/>
          <a:stretch>
            <a:fillRect/>
          </a:stretch>
        </p:blipFill>
        <p:spPr>
          <a:xfrm>
            <a:off x="2745965" y="1041369"/>
            <a:ext cx="9266203" cy="4775261"/>
          </a:xfrm>
          <a:prstGeom prst="rect">
            <a:avLst/>
          </a:prstGeom>
        </p:spPr>
      </p:pic>
    </p:spTree>
    <p:extLst>
      <p:ext uri="{BB962C8B-B14F-4D97-AF65-F5344CB8AC3E}">
        <p14:creationId xmlns:p14="http://schemas.microsoft.com/office/powerpoint/2010/main" val="20356266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After click add Room button</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4247317"/>
          </a:xfrm>
          <a:prstGeom prst="rect">
            <a:avLst/>
          </a:prstGeom>
          <a:noFill/>
        </p:spPr>
        <p:txBody>
          <a:bodyPr wrap="square" rtlCol="0">
            <a:spAutoFit/>
          </a:bodyPr>
          <a:lstStyle/>
          <a:p>
            <a:r>
              <a:rPr lang="en-US" dirty="0"/>
              <a:t>System navigate to the add Room form, user can input Room No, Type, Capacity and Price of Room before click Save.</a:t>
            </a:r>
          </a:p>
          <a:p>
            <a:r>
              <a:rPr lang="en-US" dirty="0"/>
              <a:t>If user input the same Room No, system will show an error.</a:t>
            </a:r>
          </a:p>
          <a:p>
            <a:r>
              <a:rPr lang="en-US" dirty="0"/>
              <a:t>After fill all information, user click save to add room, system will automatic navigate back to Room form.</a:t>
            </a:r>
          </a:p>
        </p:txBody>
      </p:sp>
      <p:pic>
        <p:nvPicPr>
          <p:cNvPr id="3" name="Picture 2">
            <a:extLst>
              <a:ext uri="{FF2B5EF4-FFF2-40B4-BE49-F238E27FC236}">
                <a16:creationId xmlns:a16="http://schemas.microsoft.com/office/drawing/2014/main" id="{892590E7-F0F4-1744-954A-7C3C221C1706}"/>
              </a:ext>
            </a:extLst>
          </p:cNvPr>
          <p:cNvPicPr>
            <a:picLocks noChangeAspect="1"/>
          </p:cNvPicPr>
          <p:nvPr/>
        </p:nvPicPr>
        <p:blipFill>
          <a:blip r:embed="rId2"/>
          <a:stretch>
            <a:fillRect/>
          </a:stretch>
        </p:blipFill>
        <p:spPr>
          <a:xfrm>
            <a:off x="2694932" y="923331"/>
            <a:ext cx="9497067" cy="4808811"/>
          </a:xfrm>
          <a:prstGeom prst="rect">
            <a:avLst/>
          </a:prstGeom>
        </p:spPr>
      </p:pic>
    </p:spTree>
    <p:extLst>
      <p:ext uri="{BB962C8B-B14F-4D97-AF65-F5344CB8AC3E}">
        <p14:creationId xmlns:p14="http://schemas.microsoft.com/office/powerpoint/2010/main" val="273185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View Room after add New Room</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923330"/>
          </a:xfrm>
          <a:prstGeom prst="rect">
            <a:avLst/>
          </a:prstGeom>
          <a:noFill/>
        </p:spPr>
        <p:txBody>
          <a:bodyPr wrap="square" rtlCol="0">
            <a:spAutoFit/>
          </a:bodyPr>
          <a:lstStyle/>
          <a:p>
            <a:r>
              <a:rPr lang="en-US" dirty="0"/>
              <a:t>User click to Home hyperlink to go back to Home screen.</a:t>
            </a:r>
          </a:p>
        </p:txBody>
      </p:sp>
      <p:pic>
        <p:nvPicPr>
          <p:cNvPr id="2" name="Picture 1">
            <a:extLst>
              <a:ext uri="{FF2B5EF4-FFF2-40B4-BE49-F238E27FC236}">
                <a16:creationId xmlns:a16="http://schemas.microsoft.com/office/drawing/2014/main" id="{1F942A5B-42D1-8F43-B8FF-F136D7EE93D7}"/>
              </a:ext>
            </a:extLst>
          </p:cNvPr>
          <p:cNvPicPr>
            <a:picLocks noChangeAspect="1"/>
          </p:cNvPicPr>
          <p:nvPr/>
        </p:nvPicPr>
        <p:blipFill>
          <a:blip r:embed="rId2"/>
          <a:stretch>
            <a:fillRect/>
          </a:stretch>
        </p:blipFill>
        <p:spPr>
          <a:xfrm>
            <a:off x="2745965" y="1041369"/>
            <a:ext cx="9266203" cy="4775261"/>
          </a:xfrm>
          <a:prstGeom prst="rect">
            <a:avLst/>
          </a:prstGeom>
        </p:spPr>
      </p:pic>
      <p:sp>
        <p:nvSpPr>
          <p:cNvPr id="3" name="Rectangle 2">
            <a:extLst>
              <a:ext uri="{FF2B5EF4-FFF2-40B4-BE49-F238E27FC236}">
                <a16:creationId xmlns:a16="http://schemas.microsoft.com/office/drawing/2014/main" id="{F4B90CA2-114A-2F46-A4AB-A6F9FB969AAB}"/>
              </a:ext>
            </a:extLst>
          </p:cNvPr>
          <p:cNvSpPr/>
          <p:nvPr/>
        </p:nvSpPr>
        <p:spPr>
          <a:xfrm>
            <a:off x="4236720" y="1935480"/>
            <a:ext cx="502920" cy="3200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72066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View Available Room</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1754326"/>
          </a:xfrm>
          <a:prstGeom prst="rect">
            <a:avLst/>
          </a:prstGeom>
          <a:noFill/>
        </p:spPr>
        <p:txBody>
          <a:bodyPr wrap="square" rtlCol="0">
            <a:spAutoFit/>
          </a:bodyPr>
          <a:lstStyle/>
          <a:p>
            <a:r>
              <a:rPr lang="en-US" dirty="0"/>
              <a:t>User go to Room Management &gt; Available Room to see the list of available room that can be booked.</a:t>
            </a:r>
          </a:p>
        </p:txBody>
      </p:sp>
      <p:pic>
        <p:nvPicPr>
          <p:cNvPr id="4" name="Picture 3">
            <a:extLst>
              <a:ext uri="{FF2B5EF4-FFF2-40B4-BE49-F238E27FC236}">
                <a16:creationId xmlns:a16="http://schemas.microsoft.com/office/drawing/2014/main" id="{2B7F837E-FF64-C943-B54C-D0CFCD51B721}"/>
              </a:ext>
            </a:extLst>
          </p:cNvPr>
          <p:cNvPicPr>
            <a:picLocks noChangeAspect="1"/>
          </p:cNvPicPr>
          <p:nvPr/>
        </p:nvPicPr>
        <p:blipFill>
          <a:blip r:embed="rId2"/>
          <a:stretch>
            <a:fillRect/>
          </a:stretch>
        </p:blipFill>
        <p:spPr>
          <a:xfrm>
            <a:off x="2569180" y="1214058"/>
            <a:ext cx="9622820" cy="5184622"/>
          </a:xfrm>
          <a:prstGeom prst="rect">
            <a:avLst/>
          </a:prstGeom>
        </p:spPr>
      </p:pic>
    </p:spTree>
    <p:extLst>
      <p:ext uri="{BB962C8B-B14F-4D97-AF65-F5344CB8AC3E}">
        <p14:creationId xmlns:p14="http://schemas.microsoft.com/office/powerpoint/2010/main" val="3260141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View Available Room</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1477328"/>
          </a:xfrm>
          <a:prstGeom prst="rect">
            <a:avLst/>
          </a:prstGeom>
          <a:noFill/>
        </p:spPr>
        <p:txBody>
          <a:bodyPr wrap="square" rtlCol="0">
            <a:spAutoFit/>
          </a:bodyPr>
          <a:lstStyle/>
          <a:p>
            <a:r>
              <a:rPr lang="en-US" dirty="0"/>
              <a:t>User go to Room Management &gt; Occupied Rooms to see the list of rooms that were booked .</a:t>
            </a:r>
          </a:p>
        </p:txBody>
      </p:sp>
      <p:pic>
        <p:nvPicPr>
          <p:cNvPr id="2" name="Picture 1">
            <a:extLst>
              <a:ext uri="{FF2B5EF4-FFF2-40B4-BE49-F238E27FC236}">
                <a16:creationId xmlns:a16="http://schemas.microsoft.com/office/drawing/2014/main" id="{7DCA8C78-9CB5-F043-992D-44455A007EE9}"/>
              </a:ext>
            </a:extLst>
          </p:cNvPr>
          <p:cNvPicPr>
            <a:picLocks noChangeAspect="1"/>
          </p:cNvPicPr>
          <p:nvPr/>
        </p:nvPicPr>
        <p:blipFill>
          <a:blip r:embed="rId2"/>
          <a:stretch>
            <a:fillRect/>
          </a:stretch>
        </p:blipFill>
        <p:spPr>
          <a:xfrm>
            <a:off x="2438400" y="1340661"/>
            <a:ext cx="9753600" cy="4593543"/>
          </a:xfrm>
          <a:prstGeom prst="rect">
            <a:avLst/>
          </a:prstGeom>
        </p:spPr>
      </p:pic>
    </p:spTree>
    <p:extLst>
      <p:ext uri="{BB962C8B-B14F-4D97-AF65-F5344CB8AC3E}">
        <p14:creationId xmlns:p14="http://schemas.microsoft.com/office/powerpoint/2010/main" val="31979889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131049219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50941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7489" y="566382"/>
            <a:ext cx="4534047" cy="1550284"/>
          </a:xfrm>
        </p:spPr>
        <p:txBody>
          <a:bodyPr>
            <a:normAutofit/>
          </a:bodyPr>
          <a:lstStyle/>
          <a:p>
            <a:r>
              <a:rPr lang="en-US"/>
              <a:t>Contents</a:t>
            </a:r>
          </a:p>
        </p:txBody>
      </p:sp>
      <p:sp>
        <p:nvSpPr>
          <p:cNvPr id="20" name="Rectangle 17">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type="body" idx="1"/>
          </p:nvPr>
        </p:nvSpPr>
        <p:spPr>
          <a:xfrm>
            <a:off x="1199535" y="2438399"/>
            <a:ext cx="4572002" cy="3853219"/>
          </a:xfrm>
        </p:spPr>
        <p:txBody>
          <a:bodyPr>
            <a:normAutofit/>
          </a:bodyPr>
          <a:lstStyle/>
          <a:p>
            <a:r>
              <a:rPr lang="en-US" dirty="0"/>
              <a:t>System Requirement</a:t>
            </a:r>
          </a:p>
          <a:p>
            <a:r>
              <a:rPr lang="en-US" dirty="0">
                <a:solidFill>
                  <a:schemeClr val="bg1">
                    <a:lumMod val="50000"/>
                  </a:schemeClr>
                </a:solidFill>
              </a:rPr>
              <a:t>System Design</a:t>
            </a:r>
          </a:p>
          <a:p>
            <a:pPr lvl="1"/>
            <a:r>
              <a:rPr lang="en-US" dirty="0">
                <a:solidFill>
                  <a:schemeClr val="bg1">
                    <a:lumMod val="50000"/>
                  </a:schemeClr>
                </a:solidFill>
              </a:rPr>
              <a:t>Class Diagram</a:t>
            </a:r>
          </a:p>
          <a:p>
            <a:pPr lvl="1"/>
            <a:r>
              <a:rPr lang="en-US" dirty="0">
                <a:solidFill>
                  <a:schemeClr val="bg1">
                    <a:lumMod val="50000"/>
                  </a:schemeClr>
                </a:solidFill>
              </a:rPr>
              <a:t>Database Relationship</a:t>
            </a:r>
          </a:p>
          <a:p>
            <a:pPr lvl="1"/>
            <a:r>
              <a:rPr lang="en-US" dirty="0">
                <a:solidFill>
                  <a:schemeClr val="bg1">
                    <a:lumMod val="50000"/>
                  </a:schemeClr>
                </a:solidFill>
              </a:rPr>
              <a:t>Sequence Diagrams</a:t>
            </a:r>
          </a:p>
          <a:p>
            <a:r>
              <a:rPr lang="en-US" dirty="0">
                <a:solidFill>
                  <a:schemeClr val="bg1">
                    <a:lumMod val="50000"/>
                  </a:schemeClr>
                </a:solidFill>
              </a:rPr>
              <a:t>System Demo</a:t>
            </a:r>
          </a:p>
        </p:txBody>
      </p:sp>
      <p:pic>
        <p:nvPicPr>
          <p:cNvPr id="7" name="Picture 6" descr="A view of a city at night&#10;&#10;Description automatically generated">
            <a:extLst>
              <a:ext uri="{FF2B5EF4-FFF2-40B4-BE49-F238E27FC236}">
                <a16:creationId xmlns:a16="http://schemas.microsoft.com/office/drawing/2014/main" id="{14E6A6B2-18B1-1C49-B771-8E9B101C4A22}"/>
              </a:ext>
            </a:extLst>
          </p:cNvPr>
          <p:cNvPicPr>
            <a:picLocks noChangeAspect="1"/>
          </p:cNvPicPr>
          <p:nvPr/>
        </p:nvPicPr>
        <p:blipFill rotWithShape="1">
          <a:blip r:embed="rId2"/>
          <a:srcRect r="11128"/>
          <a:stretch/>
        </p:blipFill>
        <p:spPr>
          <a:xfrm>
            <a:off x="6097181" y="10"/>
            <a:ext cx="6094819" cy="6857990"/>
          </a:xfrm>
          <a:prstGeom prst="rect">
            <a:avLst/>
          </a:prstGeom>
        </p:spPr>
      </p:pic>
    </p:spTree>
    <p:extLst>
      <p:ext uri="{BB962C8B-B14F-4D97-AF65-F5344CB8AC3E}">
        <p14:creationId xmlns:p14="http://schemas.microsoft.com/office/powerpoint/2010/main" val="33162769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Add New Guest</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2862322"/>
          </a:xfrm>
          <a:prstGeom prst="rect">
            <a:avLst/>
          </a:prstGeom>
          <a:noFill/>
        </p:spPr>
        <p:txBody>
          <a:bodyPr wrap="square" rtlCol="0">
            <a:spAutoFit/>
          </a:bodyPr>
          <a:lstStyle/>
          <a:p>
            <a:r>
              <a:rPr lang="en-US" dirty="0"/>
              <a:t>User go to Menu: Room Management &gt; Guest, this form will show all Guests and their information, also allow to view, edit and delete Guest.</a:t>
            </a:r>
          </a:p>
          <a:p>
            <a:r>
              <a:rPr lang="en-US" dirty="0"/>
              <a:t>There is a green button on the right side to add new Guest.</a:t>
            </a:r>
          </a:p>
        </p:txBody>
      </p:sp>
      <p:pic>
        <p:nvPicPr>
          <p:cNvPr id="3" name="Picture 2">
            <a:extLst>
              <a:ext uri="{FF2B5EF4-FFF2-40B4-BE49-F238E27FC236}">
                <a16:creationId xmlns:a16="http://schemas.microsoft.com/office/drawing/2014/main" id="{5DE98BDA-E072-DF44-A252-A760DE5694FD}"/>
              </a:ext>
            </a:extLst>
          </p:cNvPr>
          <p:cNvPicPr>
            <a:picLocks noChangeAspect="1"/>
          </p:cNvPicPr>
          <p:nvPr/>
        </p:nvPicPr>
        <p:blipFill>
          <a:blip r:embed="rId2"/>
          <a:stretch>
            <a:fillRect/>
          </a:stretch>
        </p:blipFill>
        <p:spPr>
          <a:xfrm>
            <a:off x="2749010" y="991993"/>
            <a:ext cx="9442989" cy="4874014"/>
          </a:xfrm>
          <a:prstGeom prst="rect">
            <a:avLst/>
          </a:prstGeom>
        </p:spPr>
      </p:pic>
    </p:spTree>
    <p:extLst>
      <p:ext uri="{BB962C8B-B14F-4D97-AF65-F5344CB8AC3E}">
        <p14:creationId xmlns:p14="http://schemas.microsoft.com/office/powerpoint/2010/main" val="664490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DB3F1A3-A821-F945-B22B-1FD922C30445}"/>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After click add Guest button</a:t>
            </a:r>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3970318"/>
          </a:xfrm>
          <a:prstGeom prst="rect">
            <a:avLst/>
          </a:prstGeom>
          <a:noFill/>
        </p:spPr>
        <p:txBody>
          <a:bodyPr wrap="square" rtlCol="0">
            <a:spAutoFit/>
          </a:bodyPr>
          <a:lstStyle/>
          <a:p>
            <a:r>
              <a:rPr lang="en-US" dirty="0"/>
              <a:t>System navigate to the add Guest form, user can input Guest First Name, Last Name, Gender, Phone Number, DOB, Street, City, State, Zip Code before click Save.</a:t>
            </a:r>
          </a:p>
          <a:p>
            <a:r>
              <a:rPr lang="en-US" dirty="0"/>
              <a:t>After fill all information, user click save to add Guest, system will automatic navigate back to Guest form.</a:t>
            </a:r>
          </a:p>
        </p:txBody>
      </p:sp>
      <p:pic>
        <p:nvPicPr>
          <p:cNvPr id="5" name="Picture 4">
            <a:extLst>
              <a:ext uri="{FF2B5EF4-FFF2-40B4-BE49-F238E27FC236}">
                <a16:creationId xmlns:a16="http://schemas.microsoft.com/office/drawing/2014/main" id="{405589FC-D62F-A843-B198-EB7EF0A0227F}"/>
              </a:ext>
            </a:extLst>
          </p:cNvPr>
          <p:cNvPicPr>
            <a:picLocks noChangeAspect="1"/>
          </p:cNvPicPr>
          <p:nvPr/>
        </p:nvPicPr>
        <p:blipFill rotWithShape="1">
          <a:blip r:embed="rId2"/>
          <a:srcRect l="15038"/>
          <a:stretch/>
        </p:blipFill>
        <p:spPr>
          <a:xfrm>
            <a:off x="5745480" y="4892862"/>
            <a:ext cx="6266689" cy="2384005"/>
          </a:xfrm>
          <a:prstGeom prst="rect">
            <a:avLst/>
          </a:prstGeom>
        </p:spPr>
      </p:pic>
      <p:pic>
        <p:nvPicPr>
          <p:cNvPr id="4" name="Picture 3">
            <a:extLst>
              <a:ext uri="{FF2B5EF4-FFF2-40B4-BE49-F238E27FC236}">
                <a16:creationId xmlns:a16="http://schemas.microsoft.com/office/drawing/2014/main" id="{190F7A00-2B6A-2142-835A-D0326EE567B3}"/>
              </a:ext>
            </a:extLst>
          </p:cNvPr>
          <p:cNvPicPr>
            <a:picLocks noChangeAspect="1"/>
          </p:cNvPicPr>
          <p:nvPr/>
        </p:nvPicPr>
        <p:blipFill>
          <a:blip r:embed="rId3"/>
          <a:stretch>
            <a:fillRect/>
          </a:stretch>
        </p:blipFill>
        <p:spPr>
          <a:xfrm>
            <a:off x="4084322" y="710646"/>
            <a:ext cx="8107678" cy="4182216"/>
          </a:xfrm>
          <a:prstGeom prst="rect">
            <a:avLst/>
          </a:prstGeom>
        </p:spPr>
      </p:pic>
    </p:spTree>
    <p:extLst>
      <p:ext uri="{BB962C8B-B14F-4D97-AF65-F5344CB8AC3E}">
        <p14:creationId xmlns:p14="http://schemas.microsoft.com/office/powerpoint/2010/main" val="12499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923330"/>
          </a:xfrm>
          <a:prstGeom prst="rect">
            <a:avLst/>
          </a:prstGeom>
          <a:noFill/>
        </p:spPr>
        <p:txBody>
          <a:bodyPr wrap="square" rtlCol="0">
            <a:spAutoFit/>
          </a:bodyPr>
          <a:lstStyle/>
          <a:p>
            <a:r>
              <a:rPr lang="en-US" dirty="0"/>
              <a:t>User click to Home hyperlink to go back to Home screen</a:t>
            </a:r>
          </a:p>
        </p:txBody>
      </p:sp>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kern="1200" dirty="0">
                <a:solidFill>
                  <a:schemeClr val="tx1"/>
                </a:solidFill>
                <a:latin typeface="+mj-lt"/>
                <a:ea typeface="+mj-ea"/>
                <a:cs typeface="+mj-cs"/>
              </a:rPr>
              <a:t>After click add Save button</a:t>
            </a:r>
          </a:p>
        </p:txBody>
      </p:sp>
      <p:pic>
        <p:nvPicPr>
          <p:cNvPr id="10" name="Picture 9">
            <a:extLst>
              <a:ext uri="{FF2B5EF4-FFF2-40B4-BE49-F238E27FC236}">
                <a16:creationId xmlns:a16="http://schemas.microsoft.com/office/drawing/2014/main" id="{AAC5C647-7387-8847-A751-BA8FEA410ACD}"/>
              </a:ext>
            </a:extLst>
          </p:cNvPr>
          <p:cNvPicPr>
            <a:picLocks noChangeAspect="1"/>
          </p:cNvPicPr>
          <p:nvPr/>
        </p:nvPicPr>
        <p:blipFill>
          <a:blip r:embed="rId2"/>
          <a:stretch>
            <a:fillRect/>
          </a:stretch>
        </p:blipFill>
        <p:spPr>
          <a:xfrm>
            <a:off x="2749010" y="991993"/>
            <a:ext cx="9442989" cy="4874014"/>
          </a:xfrm>
          <a:prstGeom prst="rect">
            <a:avLst/>
          </a:prstGeom>
        </p:spPr>
      </p:pic>
    </p:spTree>
    <p:extLst>
      <p:ext uri="{BB962C8B-B14F-4D97-AF65-F5344CB8AC3E}">
        <p14:creationId xmlns:p14="http://schemas.microsoft.com/office/powerpoint/2010/main" val="20900946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2541864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140195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1200329"/>
          </a:xfrm>
          <a:prstGeom prst="rect">
            <a:avLst/>
          </a:prstGeom>
          <a:noFill/>
        </p:spPr>
        <p:txBody>
          <a:bodyPr wrap="square" rtlCol="0">
            <a:spAutoFit/>
          </a:bodyPr>
          <a:lstStyle/>
          <a:p>
            <a:r>
              <a:rPr lang="en-US" dirty="0"/>
              <a:t>From the Guests form, user click ”Eye” button in each Guest to go Guest detail form.</a:t>
            </a:r>
          </a:p>
        </p:txBody>
      </p:sp>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pic>
        <p:nvPicPr>
          <p:cNvPr id="10" name="Picture 9">
            <a:extLst>
              <a:ext uri="{FF2B5EF4-FFF2-40B4-BE49-F238E27FC236}">
                <a16:creationId xmlns:a16="http://schemas.microsoft.com/office/drawing/2014/main" id="{AAC5C647-7387-8847-A751-BA8FEA410ACD}"/>
              </a:ext>
            </a:extLst>
          </p:cNvPr>
          <p:cNvPicPr>
            <a:picLocks noChangeAspect="1"/>
          </p:cNvPicPr>
          <p:nvPr/>
        </p:nvPicPr>
        <p:blipFill>
          <a:blip r:embed="rId2"/>
          <a:stretch>
            <a:fillRect/>
          </a:stretch>
        </p:blipFill>
        <p:spPr>
          <a:xfrm>
            <a:off x="2749010" y="991993"/>
            <a:ext cx="9442989" cy="4874014"/>
          </a:xfrm>
          <a:prstGeom prst="rect">
            <a:avLst/>
          </a:prstGeom>
        </p:spPr>
      </p:pic>
      <p:sp>
        <p:nvSpPr>
          <p:cNvPr id="2" name="Rectangle 1">
            <a:extLst>
              <a:ext uri="{FF2B5EF4-FFF2-40B4-BE49-F238E27FC236}">
                <a16:creationId xmlns:a16="http://schemas.microsoft.com/office/drawing/2014/main" id="{BFF93081-25DB-2848-B653-712812D627E4}"/>
              </a:ext>
            </a:extLst>
          </p:cNvPr>
          <p:cNvSpPr/>
          <p:nvPr/>
        </p:nvSpPr>
        <p:spPr>
          <a:xfrm>
            <a:off x="10888648" y="3907403"/>
            <a:ext cx="396240" cy="396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7580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56A535D8-5940-9B42-9B0F-9E4B40B33B69}"/>
              </a:ext>
            </a:extLst>
          </p:cNvPr>
          <p:cNvSpPr txBox="1"/>
          <p:nvPr/>
        </p:nvSpPr>
        <p:spPr>
          <a:xfrm>
            <a:off x="179831" y="1214058"/>
            <a:ext cx="2389349" cy="1477328"/>
          </a:xfrm>
          <a:prstGeom prst="rect">
            <a:avLst/>
          </a:prstGeom>
          <a:noFill/>
        </p:spPr>
        <p:txBody>
          <a:bodyPr wrap="square" rtlCol="0">
            <a:spAutoFit/>
          </a:bodyPr>
          <a:lstStyle/>
          <a:p>
            <a:r>
              <a:rPr lang="en-US" dirty="0"/>
              <a:t>In the Guest detail form, there is a green Button: New Booking. User click to this to create new Booking.</a:t>
            </a:r>
          </a:p>
        </p:txBody>
      </p:sp>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BFF93081-25DB-2848-B653-712812D627E4}"/>
              </a:ext>
            </a:extLst>
          </p:cNvPr>
          <p:cNvSpPr/>
          <p:nvPr/>
        </p:nvSpPr>
        <p:spPr>
          <a:xfrm>
            <a:off x="10888648" y="3907403"/>
            <a:ext cx="396240" cy="396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46CA813-9E99-4640-80FE-8A184E67DD87}"/>
              </a:ext>
            </a:extLst>
          </p:cNvPr>
          <p:cNvPicPr>
            <a:picLocks noChangeAspect="1"/>
          </p:cNvPicPr>
          <p:nvPr/>
        </p:nvPicPr>
        <p:blipFill>
          <a:blip r:embed="rId2"/>
          <a:stretch>
            <a:fillRect/>
          </a:stretch>
        </p:blipFill>
        <p:spPr>
          <a:xfrm>
            <a:off x="2569180" y="1452532"/>
            <a:ext cx="9622820" cy="4909741"/>
          </a:xfrm>
          <a:prstGeom prst="rect">
            <a:avLst/>
          </a:prstGeom>
        </p:spPr>
      </p:pic>
    </p:spTree>
    <p:extLst>
      <p:ext uri="{BB962C8B-B14F-4D97-AF65-F5344CB8AC3E}">
        <p14:creationId xmlns:p14="http://schemas.microsoft.com/office/powerpoint/2010/main" val="23191305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BFF93081-25DB-2848-B653-712812D627E4}"/>
              </a:ext>
            </a:extLst>
          </p:cNvPr>
          <p:cNvSpPr/>
          <p:nvPr/>
        </p:nvSpPr>
        <p:spPr>
          <a:xfrm>
            <a:off x="10888648" y="3907403"/>
            <a:ext cx="396240" cy="396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4247317"/>
          </a:xfrm>
          <a:prstGeom prst="rect">
            <a:avLst/>
          </a:prstGeom>
          <a:noFill/>
        </p:spPr>
        <p:txBody>
          <a:bodyPr wrap="square" rtlCol="0">
            <a:spAutoFit/>
          </a:bodyPr>
          <a:lstStyle/>
          <a:p>
            <a:r>
              <a:rPr lang="en-US" dirty="0"/>
              <a:t>System navigate to the Add Booking form, user can input Booking No, Type (Reservation, </a:t>
            </a:r>
            <a:r>
              <a:rPr lang="en-US" dirty="0" err="1"/>
              <a:t>Checkin</a:t>
            </a:r>
            <a:r>
              <a:rPr lang="en-US" dirty="0"/>
              <a:t>, Checkout)Room number, from booking date, to booking date before click Save.</a:t>
            </a:r>
          </a:p>
          <a:p>
            <a:r>
              <a:rPr lang="en-US" dirty="0"/>
              <a:t>After fill all information, user click save to add new Booking, system will automatic navigate Booking Detail form.</a:t>
            </a:r>
          </a:p>
        </p:txBody>
      </p:sp>
      <p:pic>
        <p:nvPicPr>
          <p:cNvPr id="5" name="Picture 4">
            <a:extLst>
              <a:ext uri="{FF2B5EF4-FFF2-40B4-BE49-F238E27FC236}">
                <a16:creationId xmlns:a16="http://schemas.microsoft.com/office/drawing/2014/main" id="{8D1A2716-92A0-AA42-8ECF-FD388FDB341B}"/>
              </a:ext>
            </a:extLst>
          </p:cNvPr>
          <p:cNvPicPr>
            <a:picLocks noChangeAspect="1"/>
          </p:cNvPicPr>
          <p:nvPr/>
        </p:nvPicPr>
        <p:blipFill>
          <a:blip r:embed="rId2"/>
          <a:stretch>
            <a:fillRect/>
          </a:stretch>
        </p:blipFill>
        <p:spPr>
          <a:xfrm>
            <a:off x="2569180" y="1396625"/>
            <a:ext cx="9622820" cy="5009326"/>
          </a:xfrm>
          <a:prstGeom prst="rect">
            <a:avLst/>
          </a:prstGeom>
        </p:spPr>
      </p:pic>
    </p:spTree>
    <p:extLst>
      <p:ext uri="{BB962C8B-B14F-4D97-AF65-F5344CB8AC3E}">
        <p14:creationId xmlns:p14="http://schemas.microsoft.com/office/powerpoint/2010/main" val="25655130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sp>
        <p:nvSpPr>
          <p:cNvPr id="2" name="Rectangle 1">
            <a:extLst>
              <a:ext uri="{FF2B5EF4-FFF2-40B4-BE49-F238E27FC236}">
                <a16:creationId xmlns:a16="http://schemas.microsoft.com/office/drawing/2014/main" id="{BFF93081-25DB-2848-B653-712812D627E4}"/>
              </a:ext>
            </a:extLst>
          </p:cNvPr>
          <p:cNvSpPr/>
          <p:nvPr/>
        </p:nvSpPr>
        <p:spPr>
          <a:xfrm>
            <a:off x="10888648" y="3907403"/>
            <a:ext cx="396240" cy="39624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2862322"/>
          </a:xfrm>
          <a:prstGeom prst="rect">
            <a:avLst/>
          </a:prstGeom>
          <a:noFill/>
        </p:spPr>
        <p:txBody>
          <a:bodyPr wrap="square" rtlCol="0">
            <a:spAutoFit/>
          </a:bodyPr>
          <a:lstStyle/>
          <a:p>
            <a:r>
              <a:rPr lang="en-US" dirty="0"/>
              <a:t>In the booking detail form, there is 2 button: Checkout for user to check out, and Add detail for user to add booking detail information. User click to Add Detail to add booking detail information.</a:t>
            </a:r>
          </a:p>
        </p:txBody>
      </p:sp>
      <p:pic>
        <p:nvPicPr>
          <p:cNvPr id="3" name="Picture 2">
            <a:extLst>
              <a:ext uri="{FF2B5EF4-FFF2-40B4-BE49-F238E27FC236}">
                <a16:creationId xmlns:a16="http://schemas.microsoft.com/office/drawing/2014/main" id="{247BBCD7-F5B0-0243-A936-3CD9845321FD}"/>
              </a:ext>
            </a:extLst>
          </p:cNvPr>
          <p:cNvPicPr>
            <a:picLocks noChangeAspect="1"/>
          </p:cNvPicPr>
          <p:nvPr/>
        </p:nvPicPr>
        <p:blipFill>
          <a:blip r:embed="rId2"/>
          <a:stretch>
            <a:fillRect/>
          </a:stretch>
        </p:blipFill>
        <p:spPr>
          <a:xfrm>
            <a:off x="2572214" y="1600199"/>
            <a:ext cx="9619785" cy="4992547"/>
          </a:xfrm>
          <a:prstGeom prst="rect">
            <a:avLst/>
          </a:prstGeom>
        </p:spPr>
      </p:pic>
      <p:sp>
        <p:nvSpPr>
          <p:cNvPr id="4" name="Oval 3">
            <a:extLst>
              <a:ext uri="{FF2B5EF4-FFF2-40B4-BE49-F238E27FC236}">
                <a16:creationId xmlns:a16="http://schemas.microsoft.com/office/drawing/2014/main" id="{0C19E875-5033-0341-B74C-786C14FE2782}"/>
              </a:ext>
            </a:extLst>
          </p:cNvPr>
          <p:cNvSpPr/>
          <p:nvPr/>
        </p:nvSpPr>
        <p:spPr>
          <a:xfrm>
            <a:off x="10888648" y="2636520"/>
            <a:ext cx="1303351" cy="62484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38468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2862322"/>
          </a:xfrm>
          <a:prstGeom prst="rect">
            <a:avLst/>
          </a:prstGeom>
          <a:noFill/>
        </p:spPr>
        <p:txBody>
          <a:bodyPr wrap="square" rtlCol="0">
            <a:spAutoFit/>
          </a:bodyPr>
          <a:lstStyle/>
          <a:p>
            <a:r>
              <a:rPr lang="en-US" dirty="0"/>
              <a:t>After click Add Detail, user will be navigate to Create Booking Detail form. In here,  user can add Rooms to the Booking (1 Booking can have many room), then user click Save button to navigate back to Booking form</a:t>
            </a:r>
          </a:p>
        </p:txBody>
      </p:sp>
      <p:pic>
        <p:nvPicPr>
          <p:cNvPr id="5" name="Picture 4">
            <a:extLst>
              <a:ext uri="{FF2B5EF4-FFF2-40B4-BE49-F238E27FC236}">
                <a16:creationId xmlns:a16="http://schemas.microsoft.com/office/drawing/2014/main" id="{BBFA5363-C751-1148-8286-89E37CE40058}"/>
              </a:ext>
            </a:extLst>
          </p:cNvPr>
          <p:cNvPicPr>
            <a:picLocks noChangeAspect="1"/>
          </p:cNvPicPr>
          <p:nvPr/>
        </p:nvPicPr>
        <p:blipFill>
          <a:blip r:embed="rId2"/>
          <a:stretch>
            <a:fillRect/>
          </a:stretch>
        </p:blipFill>
        <p:spPr>
          <a:xfrm>
            <a:off x="2453640" y="1638513"/>
            <a:ext cx="9738360" cy="4787115"/>
          </a:xfrm>
          <a:prstGeom prst="rect">
            <a:avLst/>
          </a:prstGeom>
        </p:spPr>
      </p:pic>
    </p:spTree>
    <p:extLst>
      <p:ext uri="{BB962C8B-B14F-4D97-AF65-F5344CB8AC3E}">
        <p14:creationId xmlns:p14="http://schemas.microsoft.com/office/powerpoint/2010/main" val="8313556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Guest Reservation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2308324"/>
          </a:xfrm>
          <a:prstGeom prst="rect">
            <a:avLst/>
          </a:prstGeom>
          <a:noFill/>
        </p:spPr>
        <p:txBody>
          <a:bodyPr wrap="square" rtlCol="0">
            <a:spAutoFit/>
          </a:bodyPr>
          <a:lstStyle/>
          <a:p>
            <a:r>
              <a:rPr lang="en-US" dirty="0"/>
              <a:t>In the Booking form, roll down user will see list of Room added to this booking. User can even add more booking detail or just click home to go back to Home screen.</a:t>
            </a:r>
          </a:p>
        </p:txBody>
      </p:sp>
      <p:pic>
        <p:nvPicPr>
          <p:cNvPr id="2" name="Picture 1">
            <a:extLst>
              <a:ext uri="{FF2B5EF4-FFF2-40B4-BE49-F238E27FC236}">
                <a16:creationId xmlns:a16="http://schemas.microsoft.com/office/drawing/2014/main" id="{01EB8515-DB64-C542-B888-85164FC35C7D}"/>
              </a:ext>
            </a:extLst>
          </p:cNvPr>
          <p:cNvPicPr>
            <a:picLocks noChangeAspect="1"/>
          </p:cNvPicPr>
          <p:nvPr/>
        </p:nvPicPr>
        <p:blipFill>
          <a:blip r:embed="rId2"/>
          <a:stretch>
            <a:fillRect/>
          </a:stretch>
        </p:blipFill>
        <p:spPr>
          <a:xfrm>
            <a:off x="2517912" y="1174302"/>
            <a:ext cx="9722324" cy="5497010"/>
          </a:xfrm>
          <a:prstGeom prst="rect">
            <a:avLst/>
          </a:prstGeom>
        </p:spPr>
      </p:pic>
      <p:sp>
        <p:nvSpPr>
          <p:cNvPr id="3" name="Rectangle 2">
            <a:extLst>
              <a:ext uri="{FF2B5EF4-FFF2-40B4-BE49-F238E27FC236}">
                <a16:creationId xmlns:a16="http://schemas.microsoft.com/office/drawing/2014/main" id="{5DA445A0-5FD0-4E4B-8FBE-7B5150759F4E}"/>
              </a:ext>
            </a:extLst>
          </p:cNvPr>
          <p:cNvSpPr/>
          <p:nvPr/>
        </p:nvSpPr>
        <p:spPr>
          <a:xfrm>
            <a:off x="4008120" y="4922520"/>
            <a:ext cx="8004049" cy="193548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8554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System Requirement</a:t>
            </a:r>
          </a:p>
        </p:txBody>
      </p:sp>
      <p:sp>
        <p:nvSpPr>
          <p:cNvPr id="20" name="Text 2"/>
          <p:cNvSpPr/>
          <p:nvPr/>
        </p:nvSpPr>
        <p:spPr>
          <a:xfrm>
            <a:off x="838200" y="1385099"/>
            <a:ext cx="10462846" cy="537391"/>
          </a:xfrm>
          <a:prstGeom prst="rect">
            <a:avLst/>
          </a:prstGeom>
        </p:spPr>
        <p:txBody>
          <a:bodyPr wrap="square">
            <a:spAutoFit/>
          </a:bodyPr>
          <a:lstStyle/>
          <a:p>
            <a:pPr>
              <a:lnSpc>
                <a:spcPct val="150000"/>
              </a:lnSpc>
            </a:pPr>
            <a:r>
              <a:rPr lang="en-US" sz="2200" dirty="0">
                <a:solidFill>
                  <a:srgbClr val="D24726"/>
                </a:solidFill>
                <a:latin typeface="Helvetica Neue" panose="020B0702040204020203" pitchFamily="34" charset="0"/>
                <a:ea typeface="Helvetica Neue" panose="020B0702040204020203" pitchFamily="34" charset="0"/>
                <a:cs typeface="Helvetica Neue" panose="020B0502040204020203" pitchFamily="34" charset="0"/>
              </a:rPr>
              <a:t>Problem Statement</a:t>
            </a:r>
          </a:p>
        </p:txBody>
      </p:sp>
      <p:sp>
        <p:nvSpPr>
          <p:cNvPr id="21" name="Content Placeholder 2"/>
          <p:cNvSpPr txBox="1">
            <a:spLocks/>
          </p:cNvSpPr>
          <p:nvPr/>
        </p:nvSpPr>
        <p:spPr>
          <a:xfrm>
            <a:off x="850250" y="1876797"/>
            <a:ext cx="10515600" cy="4518747"/>
          </a:xfrm>
          <a:prstGeom prst="rect">
            <a:avLst/>
          </a:prstGeom>
          <a:ln w="57150">
            <a:noFill/>
          </a:ln>
        </p:spPr>
        <p:txBody>
          <a:bodyPr vert="horz" lIns="91440" tIns="45720" rIns="91440" bIns="45720" numCol="1" rtlCol="0" anchor="t">
            <a:normAutofit fontScale="85000" lnSpcReduction="20000"/>
          </a:bodyPr>
          <a:lstStyle/>
          <a:p>
            <a:pPr marL="0" indent="0">
              <a:lnSpc>
                <a:spcPct val="150000"/>
              </a:lnSpc>
              <a:spcBef>
                <a:spcPts val="0"/>
              </a:spcBef>
              <a:buFont typeface="Arial" panose="020B0604020202020204" pitchFamily="34" charset="0"/>
              <a:buNone/>
            </a:pPr>
            <a:r>
              <a:rPr lang="en-US" b="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There are two user roles in the system:</a:t>
            </a:r>
          </a:p>
          <a:p>
            <a:pPr marL="285750" indent="-285750">
              <a:lnSpc>
                <a:spcPct val="150000"/>
              </a:lnSpc>
              <a:spcBef>
                <a:spcPts val="0"/>
              </a:spcBef>
              <a:buFontTx/>
              <a:buChar char="-"/>
            </a:pPr>
            <a:r>
              <a:rPr lang="en-US" dirty="0">
                <a:solidFill>
                  <a:schemeClr val="tx1">
                    <a:lumMod val="65000"/>
                    <a:lumOff val="35000"/>
                  </a:schemeClr>
                </a:solidFill>
                <a:latin typeface="Helvetica Neue Light" panose="020B0402040204020203" pitchFamily="34" charset="0"/>
              </a:rPr>
              <a:t>Staff</a:t>
            </a:r>
          </a:p>
          <a:p>
            <a:pPr marL="285750" indent="-285750">
              <a:lnSpc>
                <a:spcPct val="150000"/>
              </a:lnSpc>
              <a:spcBef>
                <a:spcPts val="0"/>
              </a:spcBef>
              <a:buFontTx/>
              <a:buChar char="-"/>
            </a:pPr>
            <a:r>
              <a:rPr lang="en-US" dirty="0">
                <a:solidFill>
                  <a:schemeClr val="tx1">
                    <a:lumMod val="65000"/>
                    <a:lumOff val="35000"/>
                  </a:schemeClr>
                </a:solidFill>
                <a:latin typeface="Helvetica Neue Light" panose="020B0402040204020203" pitchFamily="34" charset="0"/>
              </a:rPr>
              <a:t>Administrator</a:t>
            </a:r>
          </a:p>
          <a:p>
            <a:pPr marL="0" indent="0">
              <a:lnSpc>
                <a:spcPct val="150000"/>
              </a:lnSpc>
              <a:spcBef>
                <a:spcPts val="0"/>
              </a:spcBef>
              <a:buFont typeface="Arial" panose="020B0604020202020204" pitchFamily="34" charset="0"/>
              <a:buNone/>
            </a:pPr>
            <a:r>
              <a:rPr lang="en-US" b="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Below is the functions that the system provides:</a:t>
            </a:r>
          </a:p>
          <a:p>
            <a:pPr marL="285750" indent="-285750">
              <a:lnSpc>
                <a:spcPct val="150000"/>
              </a:lnSpc>
              <a:buFontTx/>
              <a:buChar char="‒"/>
            </a:pPr>
            <a:r>
              <a:rPr lang="en-US" dirty="0">
                <a:solidFill>
                  <a:schemeClr val="tx1">
                    <a:lumMod val="65000"/>
                    <a:lumOff val="35000"/>
                  </a:schemeClr>
                </a:solidFill>
                <a:latin typeface="Helvetica Neue Light" panose="020B0402040204020203" pitchFamily="34" charset="0"/>
              </a:rPr>
              <a:t>Administrator: create/edit Room</a:t>
            </a:r>
          </a:p>
          <a:p>
            <a:pPr marL="285750" indent="-285750">
              <a:lnSpc>
                <a:spcPct val="150000"/>
              </a:lnSpc>
              <a:buFontTx/>
              <a:buChar char="‒"/>
            </a:pPr>
            <a:r>
              <a:rPr lang="en-US" dirty="0">
                <a:solidFill>
                  <a:schemeClr val="tx1">
                    <a:lumMod val="65000"/>
                    <a:lumOff val="35000"/>
                  </a:schemeClr>
                </a:solidFill>
                <a:latin typeface="Helvetica Neue Light" panose="020B0402040204020203" pitchFamily="34" charset="0"/>
              </a:rPr>
              <a:t>Staff: CRUD Guest, CRUD Reservation/Check-in/Check-out</a:t>
            </a:r>
          </a:p>
          <a:p>
            <a:pPr>
              <a:lnSpc>
                <a:spcPct val="150000"/>
              </a:lnSpc>
            </a:pPr>
            <a:r>
              <a:rPr lang="en-US" b="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Business needs</a:t>
            </a:r>
          </a:p>
          <a:p>
            <a:pPr>
              <a:lnSpc>
                <a:spcPct val="150000"/>
              </a:lnSpc>
            </a:pPr>
            <a:r>
              <a:rPr lang="en-US"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Each guest</a:t>
            </a:r>
            <a:r>
              <a:rPr lang="en-US" b="1"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a:t>
            </a:r>
            <a:r>
              <a:rPr lang="en-US"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keeps list of Booking entry, and for each booking entry contains details as reservation, check-in, and check-out information</a:t>
            </a:r>
          </a:p>
          <a:p>
            <a:pPr>
              <a:lnSpc>
                <a:spcPct val="150000"/>
              </a:lnSpc>
            </a:pPr>
            <a:r>
              <a:rPr lang="en-US" dirty="0">
                <a:solidFill>
                  <a:schemeClr val="tx1">
                    <a:lumMod val="65000"/>
                    <a:lumOff val="35000"/>
                  </a:schemeClr>
                </a:solidFill>
                <a:latin typeface="Helvetica Neue Light" panose="020B0402040204020203" pitchFamily="34" charset="0"/>
              </a:rPr>
              <a:t>To access the system, user must login. Administrators are “add/remove” a room. But they are not allowed to create new Guest, add booking or booking details of Guest (unless they also have Staff role) . Only </a:t>
            </a:r>
            <a:r>
              <a:rPr lang="en-US">
                <a:solidFill>
                  <a:schemeClr val="tx1">
                    <a:lumMod val="65000"/>
                    <a:lumOff val="35000"/>
                  </a:schemeClr>
                </a:solidFill>
                <a:latin typeface="Helvetica Neue Light" panose="020B0402040204020203" pitchFamily="34" charset="0"/>
              </a:rPr>
              <a:t>hotel staffs </a:t>
            </a:r>
            <a:r>
              <a:rPr lang="en-US" dirty="0">
                <a:solidFill>
                  <a:schemeClr val="tx1">
                    <a:lumMod val="65000"/>
                    <a:lumOff val="35000"/>
                  </a:schemeClr>
                </a:solidFill>
                <a:latin typeface="Helvetica Neue Light" panose="020B0402040204020203" pitchFamily="34" charset="0"/>
              </a:rPr>
              <a:t>allow to add/edit booking, booking details, and add/edit Guest information and but not allowed to add/remove room (unless they also have Administrator role</a:t>
            </a:r>
            <a:r>
              <a:rPr lang="en-US" sz="1800" dirty="0">
                <a:solidFill>
                  <a:srgbClr val="000000"/>
                </a:solidFill>
                <a:effectLst/>
                <a:latin typeface="Calibri" panose="020F0502020204030204" pitchFamily="34" charset="0"/>
                <a:ea typeface="Calibri" panose="020F0502020204030204" pitchFamily="34" charset="0"/>
              </a:rPr>
              <a:t>)</a:t>
            </a:r>
          </a:p>
          <a:p>
            <a:pPr>
              <a:lnSpc>
                <a:spcPct val="150000"/>
              </a:lnSpc>
            </a:pPr>
            <a:endParaRPr lang="en-US" dirty="0">
              <a:solidFill>
                <a:schemeClr val="tx1">
                  <a:lumMod val="65000"/>
                  <a:lumOff val="35000"/>
                </a:schemeClr>
              </a:solidFill>
              <a:latin typeface="Helvetica Neue Light" panose="020B0402040204020203" pitchFamily="34" charset="0"/>
            </a:endParaRPr>
          </a:p>
          <a:p>
            <a:pPr>
              <a:lnSpc>
                <a:spcPct val="150000"/>
              </a:lnSpc>
            </a:pPr>
            <a:r>
              <a:rPr lang="en-US" dirty="0">
                <a:solidFill>
                  <a:schemeClr val="tx1">
                    <a:lumMod val="65000"/>
                    <a:lumOff val="35000"/>
                  </a:schemeClr>
                </a:solidFill>
                <a:latin typeface="Helvetica Neue Light" panose="020B0402040204020203" pitchFamily="34" charset="0"/>
                <a:ea typeface="Helvetica Neue" panose="020B0502040204020203" pitchFamily="34" charset="0"/>
                <a:cs typeface="Helvetica Neue Light" panose="020B0402040204020203" pitchFamily="34" charset="0"/>
              </a:rPr>
              <a:t> </a:t>
            </a:r>
          </a:p>
        </p:txBody>
      </p:sp>
    </p:spTree>
    <p:extLst>
      <p:ext uri="{BB962C8B-B14F-4D97-AF65-F5344CB8AC3E}">
        <p14:creationId xmlns:p14="http://schemas.microsoft.com/office/powerpoint/2010/main" val="3748667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View Guest Reservation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2585323"/>
          </a:xfrm>
          <a:prstGeom prst="rect">
            <a:avLst/>
          </a:prstGeom>
          <a:noFill/>
        </p:spPr>
        <p:txBody>
          <a:bodyPr wrap="square" rtlCol="0">
            <a:spAutoFit/>
          </a:bodyPr>
          <a:lstStyle/>
          <a:p>
            <a:r>
              <a:rPr lang="en-US" dirty="0"/>
              <a:t>After created booking, user can go to Booking Management &gt; Reservation form from the left menu to see all reservation.</a:t>
            </a:r>
          </a:p>
          <a:p>
            <a:r>
              <a:rPr lang="en-US" dirty="0"/>
              <a:t>User can also view, edit, delete from this form if needed.</a:t>
            </a:r>
          </a:p>
        </p:txBody>
      </p:sp>
      <p:pic>
        <p:nvPicPr>
          <p:cNvPr id="4" name="Picture 3">
            <a:extLst>
              <a:ext uri="{FF2B5EF4-FFF2-40B4-BE49-F238E27FC236}">
                <a16:creationId xmlns:a16="http://schemas.microsoft.com/office/drawing/2014/main" id="{DCA00351-74EA-384F-ADD3-499235208837}"/>
              </a:ext>
            </a:extLst>
          </p:cNvPr>
          <p:cNvPicPr>
            <a:picLocks noChangeAspect="1"/>
          </p:cNvPicPr>
          <p:nvPr/>
        </p:nvPicPr>
        <p:blipFill>
          <a:blip r:embed="rId2"/>
          <a:stretch>
            <a:fillRect/>
          </a:stretch>
        </p:blipFill>
        <p:spPr>
          <a:xfrm>
            <a:off x="2569180" y="1666818"/>
            <a:ext cx="9622820" cy="4808057"/>
          </a:xfrm>
          <a:prstGeom prst="rect">
            <a:avLst/>
          </a:prstGeom>
        </p:spPr>
      </p:pic>
    </p:spTree>
    <p:extLst>
      <p:ext uri="{BB962C8B-B14F-4D97-AF65-F5344CB8AC3E}">
        <p14:creationId xmlns:p14="http://schemas.microsoft.com/office/powerpoint/2010/main" val="3342670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283375614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41954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Check In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754326"/>
          </a:xfrm>
          <a:prstGeom prst="rect">
            <a:avLst/>
          </a:prstGeom>
          <a:noFill/>
        </p:spPr>
        <p:txBody>
          <a:bodyPr wrap="square" rtlCol="0">
            <a:spAutoFit/>
          </a:bodyPr>
          <a:lstStyle/>
          <a:p>
            <a:r>
              <a:rPr lang="en-US" dirty="0"/>
              <a:t>At the Reservation form,</a:t>
            </a:r>
          </a:p>
          <a:p>
            <a:r>
              <a:rPr lang="en-US" dirty="0"/>
              <a:t>User click to edit button. System will navigate user to the edit reservation form.</a:t>
            </a:r>
          </a:p>
        </p:txBody>
      </p:sp>
      <p:pic>
        <p:nvPicPr>
          <p:cNvPr id="4" name="Picture 3">
            <a:extLst>
              <a:ext uri="{FF2B5EF4-FFF2-40B4-BE49-F238E27FC236}">
                <a16:creationId xmlns:a16="http://schemas.microsoft.com/office/drawing/2014/main" id="{DCA00351-74EA-384F-ADD3-499235208837}"/>
              </a:ext>
            </a:extLst>
          </p:cNvPr>
          <p:cNvPicPr>
            <a:picLocks noChangeAspect="1"/>
          </p:cNvPicPr>
          <p:nvPr/>
        </p:nvPicPr>
        <p:blipFill>
          <a:blip r:embed="rId2"/>
          <a:stretch>
            <a:fillRect/>
          </a:stretch>
        </p:blipFill>
        <p:spPr>
          <a:xfrm>
            <a:off x="2569180" y="1666818"/>
            <a:ext cx="9622820" cy="4808057"/>
          </a:xfrm>
          <a:prstGeom prst="rect">
            <a:avLst/>
          </a:prstGeom>
        </p:spPr>
      </p:pic>
      <p:sp>
        <p:nvSpPr>
          <p:cNvPr id="2" name="Oval 1">
            <a:extLst>
              <a:ext uri="{FF2B5EF4-FFF2-40B4-BE49-F238E27FC236}">
                <a16:creationId xmlns:a16="http://schemas.microsoft.com/office/drawing/2014/main" id="{25B61C46-C3B2-024B-A3BD-030161291D1B}"/>
              </a:ext>
            </a:extLst>
          </p:cNvPr>
          <p:cNvSpPr/>
          <p:nvPr/>
        </p:nvSpPr>
        <p:spPr>
          <a:xfrm>
            <a:off x="11569148" y="3909391"/>
            <a:ext cx="318052" cy="357809"/>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42533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Check In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477328"/>
          </a:xfrm>
          <a:prstGeom prst="rect">
            <a:avLst/>
          </a:prstGeom>
          <a:noFill/>
        </p:spPr>
        <p:txBody>
          <a:bodyPr wrap="square" rtlCol="0">
            <a:spAutoFit/>
          </a:bodyPr>
          <a:lstStyle/>
          <a:p>
            <a:r>
              <a:rPr lang="en-US" dirty="0"/>
              <a:t>For check in Guest, User simply change the Type of Booking from Reservation to Check in. Then click Save.</a:t>
            </a:r>
          </a:p>
        </p:txBody>
      </p:sp>
      <p:pic>
        <p:nvPicPr>
          <p:cNvPr id="5" name="Picture 4">
            <a:extLst>
              <a:ext uri="{FF2B5EF4-FFF2-40B4-BE49-F238E27FC236}">
                <a16:creationId xmlns:a16="http://schemas.microsoft.com/office/drawing/2014/main" id="{9B178DC7-E504-0340-87F8-C9A926BC967E}"/>
              </a:ext>
            </a:extLst>
          </p:cNvPr>
          <p:cNvPicPr>
            <a:picLocks noChangeAspect="1"/>
          </p:cNvPicPr>
          <p:nvPr/>
        </p:nvPicPr>
        <p:blipFill>
          <a:blip r:embed="rId2"/>
          <a:stretch>
            <a:fillRect/>
          </a:stretch>
        </p:blipFill>
        <p:spPr>
          <a:xfrm>
            <a:off x="2569180" y="1584960"/>
            <a:ext cx="9622819" cy="4676636"/>
          </a:xfrm>
          <a:prstGeom prst="rect">
            <a:avLst/>
          </a:prstGeom>
        </p:spPr>
      </p:pic>
    </p:spTree>
    <p:extLst>
      <p:ext uri="{BB962C8B-B14F-4D97-AF65-F5344CB8AC3E}">
        <p14:creationId xmlns:p14="http://schemas.microsoft.com/office/powerpoint/2010/main" val="16927935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View Check In</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200329"/>
          </a:xfrm>
          <a:prstGeom prst="rect">
            <a:avLst/>
          </a:prstGeom>
          <a:noFill/>
        </p:spPr>
        <p:txBody>
          <a:bodyPr wrap="square" rtlCol="0">
            <a:spAutoFit/>
          </a:bodyPr>
          <a:lstStyle/>
          <a:p>
            <a:r>
              <a:rPr lang="en-US" dirty="0"/>
              <a:t>Now user can go to Booking Management &gt; </a:t>
            </a:r>
            <a:r>
              <a:rPr lang="en-US" dirty="0" err="1"/>
              <a:t>Checkin</a:t>
            </a:r>
            <a:r>
              <a:rPr lang="en-US" dirty="0"/>
              <a:t> to view all </a:t>
            </a:r>
            <a:r>
              <a:rPr lang="en-US" dirty="0" err="1"/>
              <a:t>Checkin</a:t>
            </a:r>
            <a:r>
              <a:rPr lang="en-US" dirty="0"/>
              <a:t> Records.</a:t>
            </a:r>
          </a:p>
        </p:txBody>
      </p:sp>
      <p:pic>
        <p:nvPicPr>
          <p:cNvPr id="2" name="Picture 1">
            <a:extLst>
              <a:ext uri="{FF2B5EF4-FFF2-40B4-BE49-F238E27FC236}">
                <a16:creationId xmlns:a16="http://schemas.microsoft.com/office/drawing/2014/main" id="{E0AFD73F-5DE5-414F-A382-CF26847C7815}"/>
              </a:ext>
            </a:extLst>
          </p:cNvPr>
          <p:cNvPicPr>
            <a:picLocks noChangeAspect="1"/>
          </p:cNvPicPr>
          <p:nvPr/>
        </p:nvPicPr>
        <p:blipFill>
          <a:blip r:embed="rId2"/>
          <a:stretch>
            <a:fillRect/>
          </a:stretch>
        </p:blipFill>
        <p:spPr>
          <a:xfrm>
            <a:off x="2331720" y="1677015"/>
            <a:ext cx="9860280" cy="4043127"/>
          </a:xfrm>
          <a:prstGeom prst="rect">
            <a:avLst/>
          </a:prstGeom>
        </p:spPr>
      </p:pic>
    </p:spTree>
    <p:extLst>
      <p:ext uri="{BB962C8B-B14F-4D97-AF65-F5344CB8AC3E}">
        <p14:creationId xmlns:p14="http://schemas.microsoft.com/office/powerpoint/2010/main" val="615232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5" name="Picture 154">
            <a:extLst>
              <a:ext uri="{FF2B5EF4-FFF2-40B4-BE49-F238E27FC236}">
                <a16:creationId xmlns:a16="http://schemas.microsoft.com/office/drawing/2014/main" id="{C2C88540-C901-4C26-8176-7FBA8D74E508}"/>
              </a:ext>
            </a:extLst>
          </p:cNvPr>
          <p:cNvPicPr>
            <a:picLocks noChangeAspect="1"/>
          </p:cNvPicPr>
          <p:nvPr/>
        </p:nvPicPr>
        <p:blipFill rotWithShape="1">
          <a:blip r:embed="rId2"/>
          <a:srcRect r="9091" b="9091"/>
          <a:stretch/>
        </p:blipFill>
        <p:spPr>
          <a:xfrm>
            <a:off x="20" y="10"/>
            <a:ext cx="12191980" cy="6857990"/>
          </a:xfrm>
          <a:prstGeom prst="rect">
            <a:avLst/>
          </a:prstGeom>
        </p:spPr>
      </p:pic>
      <p:sp>
        <p:nvSpPr>
          <p:cNvPr id="160" name="Rectangle 159">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sz="4400" dirty="0">
                <a:solidFill>
                  <a:schemeClr val="tx1"/>
                </a:solidFill>
                <a:latin typeface="+mj-lt"/>
                <a:cs typeface="+mj-cs"/>
              </a:rPr>
              <a:t>Process Flow</a:t>
            </a:r>
          </a:p>
        </p:txBody>
      </p:sp>
      <p:graphicFrame>
        <p:nvGraphicFramePr>
          <p:cNvPr id="5" name="Diagram 4">
            <a:extLst>
              <a:ext uri="{FF2B5EF4-FFF2-40B4-BE49-F238E27FC236}">
                <a16:creationId xmlns:a16="http://schemas.microsoft.com/office/drawing/2014/main" id="{91CA7D34-75E5-0846-9662-C44DEE56A109}"/>
              </a:ext>
            </a:extLst>
          </p:cNvPr>
          <p:cNvGraphicFramePr/>
          <p:nvPr>
            <p:extLst>
              <p:ext uri="{D42A27DB-BD31-4B8C-83A1-F6EECF244321}">
                <p14:modId xmlns:p14="http://schemas.microsoft.com/office/powerpoint/2010/main" val="339687556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391143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Check Out</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754326"/>
          </a:xfrm>
          <a:prstGeom prst="rect">
            <a:avLst/>
          </a:prstGeom>
          <a:noFill/>
        </p:spPr>
        <p:txBody>
          <a:bodyPr wrap="square" rtlCol="0">
            <a:spAutoFit/>
          </a:bodyPr>
          <a:lstStyle/>
          <a:p>
            <a:r>
              <a:rPr lang="en-US" dirty="0"/>
              <a:t>At the Reservation form, or Check In form</a:t>
            </a:r>
          </a:p>
          <a:p>
            <a:r>
              <a:rPr lang="en-US" dirty="0"/>
              <a:t>User click to edit button. System will navigate user to the edit reservation form.</a:t>
            </a:r>
          </a:p>
        </p:txBody>
      </p:sp>
      <p:pic>
        <p:nvPicPr>
          <p:cNvPr id="2" name="Picture 1">
            <a:extLst>
              <a:ext uri="{FF2B5EF4-FFF2-40B4-BE49-F238E27FC236}">
                <a16:creationId xmlns:a16="http://schemas.microsoft.com/office/drawing/2014/main" id="{E0AFD73F-5DE5-414F-A382-CF26847C7815}"/>
              </a:ext>
            </a:extLst>
          </p:cNvPr>
          <p:cNvPicPr>
            <a:picLocks noChangeAspect="1"/>
          </p:cNvPicPr>
          <p:nvPr/>
        </p:nvPicPr>
        <p:blipFill>
          <a:blip r:embed="rId2"/>
          <a:stretch>
            <a:fillRect/>
          </a:stretch>
        </p:blipFill>
        <p:spPr>
          <a:xfrm>
            <a:off x="2331720" y="1677015"/>
            <a:ext cx="9860280" cy="4043127"/>
          </a:xfrm>
          <a:prstGeom prst="rect">
            <a:avLst/>
          </a:prstGeom>
        </p:spPr>
      </p:pic>
      <p:sp>
        <p:nvSpPr>
          <p:cNvPr id="3" name="Oval 2">
            <a:extLst>
              <a:ext uri="{FF2B5EF4-FFF2-40B4-BE49-F238E27FC236}">
                <a16:creationId xmlns:a16="http://schemas.microsoft.com/office/drawing/2014/main" id="{5749A74E-D23E-754D-8DDB-F932E9BEC843}"/>
              </a:ext>
            </a:extLst>
          </p:cNvPr>
          <p:cNvSpPr/>
          <p:nvPr/>
        </p:nvSpPr>
        <p:spPr>
          <a:xfrm>
            <a:off x="10906539" y="3856383"/>
            <a:ext cx="278296" cy="4903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5731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Create Check Out</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477328"/>
          </a:xfrm>
          <a:prstGeom prst="rect">
            <a:avLst/>
          </a:prstGeom>
          <a:noFill/>
        </p:spPr>
        <p:txBody>
          <a:bodyPr wrap="square" rtlCol="0">
            <a:spAutoFit/>
          </a:bodyPr>
          <a:lstStyle/>
          <a:p>
            <a:r>
              <a:rPr lang="en-US" dirty="0"/>
              <a:t>For check out Guest, User simply change the Type of Booking from </a:t>
            </a:r>
            <a:r>
              <a:rPr lang="en-US" dirty="0" err="1"/>
              <a:t>Checkin</a:t>
            </a:r>
            <a:r>
              <a:rPr lang="en-US" dirty="0"/>
              <a:t> to Check out. Then click Save.</a:t>
            </a:r>
          </a:p>
        </p:txBody>
      </p:sp>
      <p:sp>
        <p:nvSpPr>
          <p:cNvPr id="3" name="Oval 2">
            <a:extLst>
              <a:ext uri="{FF2B5EF4-FFF2-40B4-BE49-F238E27FC236}">
                <a16:creationId xmlns:a16="http://schemas.microsoft.com/office/drawing/2014/main" id="{5749A74E-D23E-754D-8DDB-F932E9BEC843}"/>
              </a:ext>
            </a:extLst>
          </p:cNvPr>
          <p:cNvSpPr/>
          <p:nvPr/>
        </p:nvSpPr>
        <p:spPr>
          <a:xfrm>
            <a:off x="10906539" y="3856383"/>
            <a:ext cx="278296" cy="4903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1ECCE147-F2E0-8B45-8B40-E0216E90EE67}"/>
              </a:ext>
            </a:extLst>
          </p:cNvPr>
          <p:cNvPicPr>
            <a:picLocks noChangeAspect="1"/>
          </p:cNvPicPr>
          <p:nvPr/>
        </p:nvPicPr>
        <p:blipFill>
          <a:blip r:embed="rId2"/>
          <a:stretch>
            <a:fillRect/>
          </a:stretch>
        </p:blipFill>
        <p:spPr>
          <a:xfrm>
            <a:off x="2489002" y="1615440"/>
            <a:ext cx="9702997" cy="4878564"/>
          </a:xfrm>
          <a:prstGeom prst="rect">
            <a:avLst/>
          </a:prstGeom>
        </p:spPr>
      </p:pic>
    </p:spTree>
    <p:extLst>
      <p:ext uri="{BB962C8B-B14F-4D97-AF65-F5344CB8AC3E}">
        <p14:creationId xmlns:p14="http://schemas.microsoft.com/office/powerpoint/2010/main" val="6614575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5">
            <a:extLst>
              <a:ext uri="{FF2B5EF4-FFF2-40B4-BE49-F238E27FC236}">
                <a16:creationId xmlns:a16="http://schemas.microsoft.com/office/drawing/2014/main" id="{521B61F6-D405-E74C-8ECB-71AAC8C31D23}"/>
              </a:ext>
            </a:extLst>
          </p:cNvPr>
          <p:cNvSpPr>
            <a:spLocks noGrp="1"/>
          </p:cNvSpPr>
          <p:nvPr>
            <p:ph type="title"/>
          </p:nvPr>
        </p:nvSpPr>
        <p:spPr>
          <a:xfrm>
            <a:off x="0" y="0"/>
            <a:ext cx="10515600" cy="923331"/>
          </a:xfrm>
        </p:spPr>
        <p:txBody>
          <a:bodyPr vert="horz" lIns="91440" tIns="45720" rIns="91440" bIns="45720" rtlCol="0" anchor="ctr">
            <a:normAutofit/>
          </a:bodyPr>
          <a:lstStyle/>
          <a:p>
            <a:r>
              <a:rPr lang="en-US" sz="5200" dirty="0">
                <a:solidFill>
                  <a:schemeClr val="tx1"/>
                </a:solidFill>
                <a:latin typeface="+mj-lt"/>
                <a:cs typeface="+mj-cs"/>
              </a:rPr>
              <a:t>View Check Out</a:t>
            </a:r>
            <a:endParaRPr lang="en-US" sz="5200" kern="1200" dirty="0">
              <a:solidFill>
                <a:schemeClr val="tx1"/>
              </a:solidFill>
              <a:latin typeface="+mj-lt"/>
              <a:ea typeface="+mj-ea"/>
              <a:cs typeface="+mj-cs"/>
            </a:endParaRPr>
          </a:p>
        </p:txBody>
      </p:sp>
      <p:sp>
        <p:nvSpPr>
          <p:cNvPr id="7" name="TextBox 6">
            <a:extLst>
              <a:ext uri="{FF2B5EF4-FFF2-40B4-BE49-F238E27FC236}">
                <a16:creationId xmlns:a16="http://schemas.microsoft.com/office/drawing/2014/main" id="{995D2430-637F-0542-AC28-B05FA4205799}"/>
              </a:ext>
            </a:extLst>
          </p:cNvPr>
          <p:cNvSpPr txBox="1"/>
          <p:nvPr/>
        </p:nvSpPr>
        <p:spPr>
          <a:xfrm>
            <a:off x="179831" y="1214058"/>
            <a:ext cx="2389349" cy="1200329"/>
          </a:xfrm>
          <a:prstGeom prst="rect">
            <a:avLst/>
          </a:prstGeom>
          <a:noFill/>
        </p:spPr>
        <p:txBody>
          <a:bodyPr wrap="square" rtlCol="0">
            <a:spAutoFit/>
          </a:bodyPr>
          <a:lstStyle/>
          <a:p>
            <a:r>
              <a:rPr lang="en-US" dirty="0"/>
              <a:t>Now user can go to Booking Management &gt; Checkout to view all Checkout Records</a:t>
            </a:r>
          </a:p>
        </p:txBody>
      </p:sp>
      <p:pic>
        <p:nvPicPr>
          <p:cNvPr id="2" name="Picture 1">
            <a:extLst>
              <a:ext uri="{FF2B5EF4-FFF2-40B4-BE49-F238E27FC236}">
                <a16:creationId xmlns:a16="http://schemas.microsoft.com/office/drawing/2014/main" id="{62E9951A-2898-864E-97D0-A9DADF5A3A53}"/>
              </a:ext>
            </a:extLst>
          </p:cNvPr>
          <p:cNvPicPr>
            <a:picLocks noChangeAspect="1"/>
          </p:cNvPicPr>
          <p:nvPr/>
        </p:nvPicPr>
        <p:blipFill>
          <a:blip r:embed="rId2"/>
          <a:stretch>
            <a:fillRect/>
          </a:stretch>
        </p:blipFill>
        <p:spPr>
          <a:xfrm>
            <a:off x="2524334" y="1214058"/>
            <a:ext cx="9667666" cy="4174062"/>
          </a:xfrm>
          <a:prstGeom prst="rect">
            <a:avLst/>
          </a:prstGeom>
        </p:spPr>
      </p:pic>
    </p:spTree>
    <p:extLst>
      <p:ext uri="{BB962C8B-B14F-4D97-AF65-F5344CB8AC3E}">
        <p14:creationId xmlns:p14="http://schemas.microsoft.com/office/powerpoint/2010/main" val="6910495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35">
            <a:extLst>
              <a:ext uri="{FF2B5EF4-FFF2-40B4-BE49-F238E27FC236}">
                <a16:creationId xmlns:a16="http://schemas.microsoft.com/office/drawing/2014/main" id="{F1ACBE00-0221-433D-8EA5-D9D7B45F35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45" name="Rectangle 37">
            <a:extLst>
              <a:ext uri="{FF2B5EF4-FFF2-40B4-BE49-F238E27FC236}">
                <a16:creationId xmlns:a16="http://schemas.microsoft.com/office/drawing/2014/main" id="{EFB0C39A-F8CA-4A79-AFFC-E9780FB199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5ECA8C2-C4DE-1045-B71B-034045E5B5D5}"/>
              </a:ext>
            </a:extLst>
          </p:cNvPr>
          <p:cNvPicPr>
            <a:picLocks noChangeAspect="1"/>
          </p:cNvPicPr>
          <p:nvPr/>
        </p:nvPicPr>
        <p:blipFill rotWithShape="1">
          <a:blip r:embed="rId2">
            <a:alphaModFix amt="40000"/>
          </a:blip>
          <a:srcRect t="10000"/>
          <a:stretch/>
        </p:blipFill>
        <p:spPr>
          <a:xfrm>
            <a:off x="20" y="-2"/>
            <a:ext cx="12191980" cy="6858000"/>
          </a:xfrm>
          <a:prstGeom prst="rect">
            <a:avLst/>
          </a:prstGeom>
        </p:spPr>
      </p:pic>
      <p:sp>
        <p:nvSpPr>
          <p:cNvPr id="2" name="Title 1"/>
          <p:cNvSpPr>
            <a:spLocks noGrp="1"/>
          </p:cNvSpPr>
          <p:nvPr>
            <p:ph type="title"/>
          </p:nvPr>
        </p:nvSpPr>
        <p:spPr>
          <a:xfrm>
            <a:off x="1261872" y="758952"/>
            <a:ext cx="9418320" cy="4041648"/>
          </a:xfrm>
        </p:spPr>
        <p:txBody>
          <a:bodyPr vert="horz" lIns="91440" tIns="45720" rIns="91440" bIns="45720" rtlCol="0" anchor="b">
            <a:normAutofit/>
          </a:bodyPr>
          <a:lstStyle/>
          <a:p>
            <a:pPr>
              <a:lnSpc>
                <a:spcPct val="85000"/>
              </a:lnSpc>
            </a:pPr>
            <a:r>
              <a:rPr lang="en-US" sz="7200"/>
              <a:t>Thank you</a:t>
            </a:r>
          </a:p>
        </p:txBody>
      </p:sp>
    </p:spTree>
    <p:extLst>
      <p:ext uri="{BB962C8B-B14F-4D97-AF65-F5344CB8AC3E}">
        <p14:creationId xmlns:p14="http://schemas.microsoft.com/office/powerpoint/2010/main" val="414812653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p:txBody>
          <a:bodyPr/>
          <a:lstStyle/>
          <a:p>
            <a:r>
              <a:rPr lang="en-US" dirty="0">
                <a:latin typeface="Helvetica Neue Light" panose="020B0702040204020203" pitchFamily="34" charset="0"/>
                <a:ea typeface="Helvetica Neue Light" panose="020B0702040204020203" pitchFamily="34" charset="0"/>
                <a:cs typeface="Helvetica Neue" panose="020B0502040204020203" pitchFamily="34" charset="0"/>
              </a:rPr>
              <a:t>System Requirement</a:t>
            </a:r>
          </a:p>
        </p:txBody>
      </p:sp>
      <p:sp>
        <p:nvSpPr>
          <p:cNvPr id="20" name="Text 2"/>
          <p:cNvSpPr/>
          <p:nvPr/>
        </p:nvSpPr>
        <p:spPr>
          <a:xfrm>
            <a:off x="838200" y="1356524"/>
            <a:ext cx="10462846" cy="537391"/>
          </a:xfrm>
          <a:prstGeom prst="rect">
            <a:avLst/>
          </a:prstGeom>
        </p:spPr>
        <p:txBody>
          <a:bodyPr wrap="square">
            <a:spAutoFit/>
          </a:bodyPr>
          <a:lstStyle/>
          <a:p>
            <a:pPr>
              <a:lnSpc>
                <a:spcPct val="150000"/>
              </a:lnSpc>
            </a:pPr>
            <a:r>
              <a:rPr lang="en-US" sz="2200" dirty="0">
                <a:solidFill>
                  <a:srgbClr val="D24726"/>
                </a:solidFill>
                <a:latin typeface="Helvetica Neue" panose="020B0702040204020203" pitchFamily="34" charset="0"/>
                <a:ea typeface="Helvetica Neue" panose="020B0702040204020203" pitchFamily="34" charset="0"/>
                <a:cs typeface="Helvetica Neue" panose="020B0502040204020203" pitchFamily="34" charset="0"/>
              </a:rPr>
              <a:t>Use Case</a:t>
            </a:r>
          </a:p>
        </p:txBody>
      </p:sp>
      <p:pic>
        <p:nvPicPr>
          <p:cNvPr id="4" name="Picture 3">
            <a:extLst>
              <a:ext uri="{FF2B5EF4-FFF2-40B4-BE49-F238E27FC236}">
                <a16:creationId xmlns:a16="http://schemas.microsoft.com/office/drawing/2014/main" id="{886C8B32-586C-4843-9D82-B65D967372A7}"/>
              </a:ext>
            </a:extLst>
          </p:cNvPr>
          <p:cNvPicPr>
            <a:picLocks noChangeAspect="1"/>
          </p:cNvPicPr>
          <p:nvPr/>
        </p:nvPicPr>
        <p:blipFill>
          <a:blip r:embed="rId3"/>
          <a:stretch>
            <a:fillRect/>
          </a:stretch>
        </p:blipFill>
        <p:spPr>
          <a:xfrm>
            <a:off x="3254964" y="1280769"/>
            <a:ext cx="5222609" cy="5577231"/>
          </a:xfrm>
          <a:prstGeom prst="rect">
            <a:avLst/>
          </a:prstGeom>
          <a:solidFill>
            <a:schemeClr val="bg1"/>
          </a:solidFill>
          <a:ln w="12700">
            <a:solidFill>
              <a:schemeClr val="accent1"/>
            </a:solidFill>
          </a:ln>
        </p:spPr>
      </p:pic>
    </p:spTree>
    <p:extLst>
      <p:ext uri="{BB962C8B-B14F-4D97-AF65-F5344CB8AC3E}">
        <p14:creationId xmlns:p14="http://schemas.microsoft.com/office/powerpoint/2010/main" val="3496657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37489" y="566382"/>
            <a:ext cx="4534047" cy="1550284"/>
          </a:xfrm>
        </p:spPr>
        <p:txBody>
          <a:bodyPr>
            <a:normAutofit/>
          </a:bodyPr>
          <a:lstStyle/>
          <a:p>
            <a:r>
              <a:rPr lang="en-US" dirty="0"/>
              <a:t>Contents</a:t>
            </a:r>
          </a:p>
        </p:txBody>
      </p:sp>
      <p:sp>
        <p:nvSpPr>
          <p:cNvPr id="20" name="Rectangle 17">
            <a:extLst>
              <a:ext uri="{FF2B5EF4-FFF2-40B4-BE49-F238E27FC236}">
                <a16:creationId xmlns:a16="http://schemas.microsoft.com/office/drawing/2014/main" id="{50CF6C96-4596-4D83-A9F9-A3AB22AB4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p:cNvSpPr>
            <a:spLocks noGrp="1"/>
          </p:cNvSpPr>
          <p:nvPr>
            <p:ph type="body" idx="1"/>
          </p:nvPr>
        </p:nvSpPr>
        <p:spPr>
          <a:xfrm>
            <a:off x="1199535" y="2438399"/>
            <a:ext cx="4572002" cy="3853219"/>
          </a:xfrm>
        </p:spPr>
        <p:txBody>
          <a:bodyPr>
            <a:normAutofit/>
          </a:bodyPr>
          <a:lstStyle/>
          <a:p>
            <a:r>
              <a:rPr lang="en-US" dirty="0">
                <a:solidFill>
                  <a:schemeClr val="bg1">
                    <a:lumMod val="50000"/>
                  </a:schemeClr>
                </a:solidFill>
              </a:rPr>
              <a:t>System Requirement</a:t>
            </a:r>
          </a:p>
          <a:p>
            <a:r>
              <a:rPr lang="en-US" dirty="0"/>
              <a:t>System Design</a:t>
            </a:r>
          </a:p>
          <a:p>
            <a:pPr lvl="1"/>
            <a:r>
              <a:rPr lang="en-US" dirty="0">
                <a:solidFill>
                  <a:schemeClr val="bg1">
                    <a:lumMod val="50000"/>
                  </a:schemeClr>
                </a:solidFill>
              </a:rPr>
              <a:t>Class Diagram</a:t>
            </a:r>
          </a:p>
          <a:p>
            <a:pPr lvl="1"/>
            <a:r>
              <a:rPr lang="en-US" dirty="0">
                <a:solidFill>
                  <a:schemeClr val="bg1">
                    <a:lumMod val="50000"/>
                  </a:schemeClr>
                </a:solidFill>
              </a:rPr>
              <a:t>Database Relationship</a:t>
            </a:r>
            <a:endParaRPr lang="en-US" dirty="0"/>
          </a:p>
          <a:p>
            <a:pPr lvl="1"/>
            <a:r>
              <a:rPr lang="en-US" dirty="0">
                <a:solidFill>
                  <a:schemeClr val="bg1">
                    <a:lumMod val="50000"/>
                  </a:schemeClr>
                </a:solidFill>
              </a:rPr>
              <a:t>Sequence Diagrams</a:t>
            </a:r>
          </a:p>
          <a:p>
            <a:r>
              <a:rPr lang="en-US" dirty="0">
                <a:solidFill>
                  <a:schemeClr val="bg1">
                    <a:lumMod val="50000"/>
                  </a:schemeClr>
                </a:solidFill>
              </a:rPr>
              <a:t>System Demo</a:t>
            </a:r>
          </a:p>
          <a:p>
            <a:pPr lvl="1"/>
            <a:endParaRPr lang="en-US" dirty="0">
              <a:solidFill>
                <a:schemeClr val="bg1">
                  <a:lumMod val="50000"/>
                </a:schemeClr>
              </a:solidFill>
            </a:endParaRPr>
          </a:p>
        </p:txBody>
      </p:sp>
      <p:pic>
        <p:nvPicPr>
          <p:cNvPr id="7" name="Picture 6" descr="A view of a city at night&#10;&#10;Description automatically generated">
            <a:extLst>
              <a:ext uri="{FF2B5EF4-FFF2-40B4-BE49-F238E27FC236}">
                <a16:creationId xmlns:a16="http://schemas.microsoft.com/office/drawing/2014/main" id="{14E6A6B2-18B1-1C49-B771-8E9B101C4A22}"/>
              </a:ext>
            </a:extLst>
          </p:cNvPr>
          <p:cNvPicPr>
            <a:picLocks noChangeAspect="1"/>
          </p:cNvPicPr>
          <p:nvPr/>
        </p:nvPicPr>
        <p:blipFill rotWithShape="1">
          <a:blip r:embed="rId2"/>
          <a:srcRect r="11128"/>
          <a:stretch/>
        </p:blipFill>
        <p:spPr>
          <a:xfrm>
            <a:off x="6097181" y="10"/>
            <a:ext cx="6094819" cy="6857990"/>
          </a:xfrm>
          <a:prstGeom prst="rect">
            <a:avLst/>
          </a:prstGeom>
        </p:spPr>
      </p:pic>
    </p:spTree>
    <p:extLst>
      <p:ext uri="{BB962C8B-B14F-4D97-AF65-F5344CB8AC3E}">
        <p14:creationId xmlns:p14="http://schemas.microsoft.com/office/powerpoint/2010/main" val="1816668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DD70C-0F1B-4447-82A9-4AD28FC16E58}"/>
              </a:ext>
            </a:extLst>
          </p:cNvPr>
          <p:cNvPicPr>
            <a:picLocks noChangeAspect="1"/>
          </p:cNvPicPr>
          <p:nvPr/>
        </p:nvPicPr>
        <p:blipFill>
          <a:blip r:embed="rId3"/>
          <a:stretch>
            <a:fillRect/>
          </a:stretch>
        </p:blipFill>
        <p:spPr>
          <a:xfrm>
            <a:off x="1565554" y="700126"/>
            <a:ext cx="9788246" cy="5853073"/>
          </a:xfrm>
          <a:prstGeom prst="rect">
            <a:avLst/>
          </a:prstGeom>
        </p:spPr>
      </p:pic>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419747" y="2982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Class Diagram</a:t>
            </a:r>
          </a:p>
        </p:txBody>
      </p:sp>
    </p:spTree>
    <p:extLst>
      <p:ext uri="{BB962C8B-B14F-4D97-AF65-F5344CB8AC3E}">
        <p14:creationId xmlns:p14="http://schemas.microsoft.com/office/powerpoint/2010/main" val="32839501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98FF5B1-E6BF-874B-852B-2193676D2D34}"/>
              </a:ext>
            </a:extLst>
          </p:cNvPr>
          <p:cNvPicPr>
            <a:picLocks noChangeAspect="1"/>
          </p:cNvPicPr>
          <p:nvPr/>
        </p:nvPicPr>
        <p:blipFill>
          <a:blip r:embed="rId3"/>
          <a:stretch>
            <a:fillRect/>
          </a:stretch>
        </p:blipFill>
        <p:spPr>
          <a:xfrm>
            <a:off x="2941320" y="725606"/>
            <a:ext cx="7620000" cy="6178887"/>
          </a:xfrm>
          <a:prstGeom prst="rect">
            <a:avLst/>
          </a:prstGeom>
        </p:spPr>
      </p:pic>
      <p:sp>
        <p:nvSpPr>
          <p:cNvPr id="2" name="Title 1">
            <a:extLst>
              <a:ext uri="{FF2B5EF4-FFF2-40B4-BE49-F238E27FC236}">
                <a16:creationId xmlns:a16="http://schemas.microsoft.com/office/drawing/2014/main" id="{326B76E6-8E55-4532-B4C9-362459A30A05}"/>
              </a:ext>
            </a:extLst>
          </p:cNvPr>
          <p:cNvSpPr>
            <a:spLocks noGrp="1"/>
          </p:cNvSpPr>
          <p:nvPr>
            <p:ph type="title"/>
          </p:nvPr>
        </p:nvSpPr>
        <p:spPr>
          <a:xfrm>
            <a:off x="0" y="0"/>
            <a:ext cx="10515600" cy="881995"/>
          </a:xfrm>
        </p:spPr>
        <p:txBody>
          <a:bodyPr vert="horz" lIns="91440" tIns="45720" rIns="91440" bIns="45720" rtlCol="0" anchor="ctr">
            <a:normAutofit/>
          </a:bodyPr>
          <a:lstStyle/>
          <a:p>
            <a:r>
              <a:rPr lang="en-US" sz="5200" dirty="0">
                <a:solidFill>
                  <a:schemeClr val="tx1"/>
                </a:solidFill>
                <a:latin typeface="+mj-lt"/>
                <a:cs typeface="+mj-cs"/>
              </a:rPr>
              <a:t>Database Relationship</a:t>
            </a:r>
            <a:endParaRPr lang="en-US" sz="5200" kern="1200" dirty="0">
              <a:solidFill>
                <a:schemeClr val="tx1"/>
              </a:solidFill>
              <a:latin typeface="+mj-lt"/>
              <a:ea typeface="+mj-ea"/>
              <a:cs typeface="+mj-cs"/>
            </a:endParaRPr>
          </a:p>
        </p:txBody>
      </p:sp>
    </p:spTree>
    <p:extLst>
      <p:ext uri="{BB962C8B-B14F-4D97-AF65-F5344CB8AC3E}">
        <p14:creationId xmlns:p14="http://schemas.microsoft.com/office/powerpoint/2010/main" val="4068389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8F45296-E0AF-A94F-B24D-F191354D85EA}"/>
              </a:ext>
            </a:extLst>
          </p:cNvPr>
          <p:cNvPicPr>
            <a:picLocks noChangeAspect="1"/>
          </p:cNvPicPr>
          <p:nvPr/>
        </p:nvPicPr>
        <p:blipFill rotWithShape="1">
          <a:blip r:embed="rId2"/>
          <a:srcRect l="14102" r="29411" b="2319"/>
          <a:stretch/>
        </p:blipFill>
        <p:spPr>
          <a:xfrm>
            <a:off x="3523488" y="10"/>
            <a:ext cx="8668512" cy="6857990"/>
          </a:xfrm>
          <a:prstGeom prst="rect">
            <a:avLst/>
          </a:prstGeom>
        </p:spPr>
      </p:pic>
      <p:sp>
        <p:nvSpPr>
          <p:cNvPr id="28" name="Rectangle 2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F2DA537-9EAD-4C2A-8B8C-B5471C6F5D6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solidFill>
                  <a:schemeClr val="tx1"/>
                </a:solidFill>
                <a:latin typeface="+mj-lt"/>
                <a:cs typeface="+mj-cs"/>
              </a:rPr>
              <a:t>User Case 1: Login</a:t>
            </a:r>
            <a:endParaRPr lang="en-US" sz="2800" dirty="0">
              <a:solidFill>
                <a:schemeClr val="tx1"/>
              </a:solidFill>
              <a:latin typeface="+mj-lt"/>
              <a:cs typeface="+mj-cs"/>
            </a:endParaRPr>
          </a:p>
        </p:txBody>
      </p:sp>
      <p:sp>
        <p:nvSpPr>
          <p:cNvPr id="30" name="Rectangle 2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2" name="Rectangle 3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ontent Placeholder 2">
            <a:extLst>
              <a:ext uri="{FF2B5EF4-FFF2-40B4-BE49-F238E27FC236}">
                <a16:creationId xmlns:a16="http://schemas.microsoft.com/office/drawing/2014/main" id="{ED51E294-6A74-FF47-A6B3-5C4295F60296}"/>
              </a:ext>
            </a:extLst>
          </p:cNvPr>
          <p:cNvSpPr txBox="1">
            <a:spLocks/>
          </p:cNvSpPr>
          <p:nvPr/>
        </p:nvSpPr>
        <p:spPr>
          <a:xfrm>
            <a:off x="371094" y="2718054"/>
            <a:ext cx="3438906" cy="3207258"/>
          </a:xfrm>
          <a:prstGeom prst="rect">
            <a:avLst/>
          </a:prstGeom>
        </p:spPr>
        <p:txBody>
          <a:bodyPr vert="horz" lIns="91440" tIns="45720" rIns="91440" bIns="45720" numCol="1" rtlCol="0" anchor="t">
            <a:normAutofit/>
          </a:bodyPr>
          <a:lstStyle/>
          <a:p>
            <a:pPr indent="-228600" defTabSz="914400">
              <a:lnSpc>
                <a:spcPct val="90000"/>
              </a:lnSpc>
              <a:spcAft>
                <a:spcPts val="600"/>
              </a:spcAft>
              <a:buFont typeface="Arial" panose="020B0604020202020204" pitchFamily="34" charset="0"/>
              <a:buChar char="•"/>
            </a:pPr>
            <a:r>
              <a:rPr lang="en-US" sz="1600" dirty="0"/>
              <a:t>The first screen a user of the system sees is the login screen, which requests ID and password. When the Submit button is clicked, the ID is looked up in the data store. If this ID can be found, and if the password for this ID matches the password submitted, the authorization level is returned. Authorization levels are STAFF, ADMIN, and SUPERADMIN. If login is successful, UI features are made available according to the authorization level of the user. </a:t>
            </a:r>
          </a:p>
        </p:txBody>
      </p:sp>
    </p:spTree>
    <p:extLst>
      <p:ext uri="{BB962C8B-B14F-4D97-AF65-F5344CB8AC3E}">
        <p14:creationId xmlns:p14="http://schemas.microsoft.com/office/powerpoint/2010/main" val="383663938"/>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QuickStarter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4">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TotalTime>
  <Words>2258</Words>
  <Application>Microsoft Office PowerPoint</Application>
  <PresentationFormat>Widescreen</PresentationFormat>
  <Paragraphs>193</Paragraphs>
  <Slides>49</Slides>
  <Notes>5</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49</vt:i4>
      </vt:variant>
    </vt:vector>
  </HeadingPairs>
  <TitlesOfParts>
    <vt:vector size="60" baseType="lpstr">
      <vt:lpstr>Arial</vt:lpstr>
      <vt:lpstr>Calibri</vt:lpstr>
      <vt:lpstr>Century Schoolbook</vt:lpstr>
      <vt:lpstr>Helvetica Neue</vt:lpstr>
      <vt:lpstr>Helvetica Neue Light</vt:lpstr>
      <vt:lpstr>Segoe UI</vt:lpstr>
      <vt:lpstr>Segoe UI Light</vt:lpstr>
      <vt:lpstr>Segoe UI Semilight</vt:lpstr>
      <vt:lpstr>Wingdings 2</vt:lpstr>
      <vt:lpstr>View</vt:lpstr>
      <vt:lpstr>QuickStarter Theme</vt:lpstr>
      <vt:lpstr>Hotel Management System</vt:lpstr>
      <vt:lpstr>Contents</vt:lpstr>
      <vt:lpstr>Contents</vt:lpstr>
      <vt:lpstr>System Requirement</vt:lpstr>
      <vt:lpstr>System Requirement</vt:lpstr>
      <vt:lpstr>Contents</vt:lpstr>
      <vt:lpstr>Class Diagram</vt:lpstr>
      <vt:lpstr>Database Relationship</vt:lpstr>
      <vt:lpstr>User Case 1: Login</vt:lpstr>
      <vt:lpstr>Sequence Diagram</vt:lpstr>
      <vt:lpstr>User Case 2: Add New Room</vt:lpstr>
      <vt:lpstr>Sequence Diagram</vt:lpstr>
      <vt:lpstr>User Case 3: Add new Guest</vt:lpstr>
      <vt:lpstr>Sequence Diagram</vt:lpstr>
      <vt:lpstr>User Case 4: Booking</vt:lpstr>
      <vt:lpstr>Sequence Diagram</vt:lpstr>
      <vt:lpstr>Contents</vt:lpstr>
      <vt:lpstr>System Demo</vt:lpstr>
      <vt:lpstr>Demo Process Flow</vt:lpstr>
      <vt:lpstr>Process Flow</vt:lpstr>
      <vt:lpstr>Login Page</vt:lpstr>
      <vt:lpstr>Home screen after login</vt:lpstr>
      <vt:lpstr>Process Flow</vt:lpstr>
      <vt:lpstr>Add New Room</vt:lpstr>
      <vt:lpstr>After click add Room button</vt:lpstr>
      <vt:lpstr>View Room after add New Room</vt:lpstr>
      <vt:lpstr>View Available Room</vt:lpstr>
      <vt:lpstr>View Available Room</vt:lpstr>
      <vt:lpstr>Process Flow</vt:lpstr>
      <vt:lpstr>Add New Guest</vt:lpstr>
      <vt:lpstr>After click add Guest button</vt:lpstr>
      <vt:lpstr>After click add Save button</vt:lpstr>
      <vt:lpstr>Process Flow</vt:lpstr>
      <vt:lpstr>Create Guest Reservation</vt:lpstr>
      <vt:lpstr>Create Guest Reservation</vt:lpstr>
      <vt:lpstr>Create Guest Reservation</vt:lpstr>
      <vt:lpstr>Create Guest Reservation</vt:lpstr>
      <vt:lpstr>Create Guest Reservation</vt:lpstr>
      <vt:lpstr>Create Guest Reservation</vt:lpstr>
      <vt:lpstr>View Guest Reservation</vt:lpstr>
      <vt:lpstr>Process Flow</vt:lpstr>
      <vt:lpstr>Create Check In</vt:lpstr>
      <vt:lpstr>Create Check In</vt:lpstr>
      <vt:lpstr>View Check In</vt:lpstr>
      <vt:lpstr>Process Flow</vt:lpstr>
      <vt:lpstr>Create Check Out</vt:lpstr>
      <vt:lpstr>Create Check Out</vt:lpstr>
      <vt:lpstr>View Check Out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Management System</dc:title>
  <dc:creator>Truong Thanh Nam Nguyen</dc:creator>
  <cp:lastModifiedBy>Duy Thai Nguyen</cp:lastModifiedBy>
  <cp:revision>21</cp:revision>
  <dcterms:created xsi:type="dcterms:W3CDTF">2020-09-10T22:05:17Z</dcterms:created>
  <dcterms:modified xsi:type="dcterms:W3CDTF">2020-09-10T22:56:25Z</dcterms:modified>
</cp:coreProperties>
</file>